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70" r:id="rId5"/>
    <p:sldId id="259" r:id="rId6"/>
    <p:sldId id="260" r:id="rId7"/>
    <p:sldId id="268" r:id="rId8"/>
    <p:sldId id="269" r:id="rId9"/>
    <p:sldId id="266" r:id="rId10"/>
    <p:sldId id="265" r:id="rId11"/>
  </p:sldIdLst>
  <p:sldSz cx="14630400" cy="8229600"/>
  <p:notesSz cx="8229600" cy="14630400"/>
  <p:embeddedFontLst>
    <p:embeddedFont>
      <p:font typeface="AngsanaUPC" panose="02020603050405020304" pitchFamily="18" charset="-34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Medium" panose="020F0502020204030204" pitchFamily="34" charset="0"/>
      <p:regular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hlogonolo Dioke Tshehla" userId="8466ccb6-b4b3-4d49-9d28-3ac026edcd4a" providerId="ADAL" clId="{9184190A-A7DC-4A46-A851-BF0488949807}"/>
    <pc:docChg chg="delSld modSld">
      <pc:chgData name="Lehlogonolo Dioke Tshehla" userId="8466ccb6-b4b3-4d49-9d28-3ac026edcd4a" providerId="ADAL" clId="{9184190A-A7DC-4A46-A851-BF0488949807}" dt="2024-10-29T15:14:31.712" v="33" actId="27696"/>
      <pc:docMkLst>
        <pc:docMk/>
      </pc:docMkLst>
      <pc:sldChg chg="addSp modSp addAnim delAnim">
        <pc:chgData name="Lehlogonolo Dioke Tshehla" userId="8466ccb6-b4b3-4d49-9d28-3ac026edcd4a" providerId="ADAL" clId="{9184190A-A7DC-4A46-A851-BF0488949807}" dt="2024-10-29T15:14:31.712" v="33" actId="27696"/>
        <pc:sldMkLst>
          <pc:docMk/>
          <pc:sldMk cId="0" sldId="260"/>
        </pc:sldMkLst>
        <pc:spChg chg="mod">
          <ac:chgData name="Lehlogonolo Dioke Tshehla" userId="8466ccb6-b4b3-4d49-9d28-3ac026edcd4a" providerId="ADAL" clId="{9184190A-A7DC-4A46-A851-BF0488949807}" dt="2024-10-29T15:05:06.090" v="13" actId="1076"/>
          <ac:spMkLst>
            <pc:docMk/>
            <pc:sldMk cId="0" sldId="260"/>
            <ac:spMk id="2" creationId="{00000000-0000-0000-0000-000000000000}"/>
          </ac:spMkLst>
        </pc:spChg>
        <pc:spChg chg="mod">
          <ac:chgData name="Lehlogonolo Dioke Tshehla" userId="8466ccb6-b4b3-4d49-9d28-3ac026edcd4a" providerId="ADAL" clId="{9184190A-A7DC-4A46-A851-BF0488949807}" dt="2024-10-29T15:03:18.187" v="2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Lehlogonolo Dioke Tshehla" userId="8466ccb6-b4b3-4d49-9d28-3ac026edcd4a" providerId="ADAL" clId="{9184190A-A7DC-4A46-A851-BF0488949807}" dt="2024-10-29T15:03:13.790" v="1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Lehlogonolo Dioke Tshehla" userId="8466ccb6-b4b3-4d49-9d28-3ac026edcd4a" providerId="ADAL" clId="{9184190A-A7DC-4A46-A851-BF0488949807}" dt="2024-10-29T15:03:32.038" v="4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Lehlogonolo Dioke Tshehla" userId="8466ccb6-b4b3-4d49-9d28-3ac026edcd4a" providerId="ADAL" clId="{9184190A-A7DC-4A46-A851-BF0488949807}" dt="2024-10-29T15:07:25.239" v="19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Lehlogonolo Dioke Tshehla" userId="8466ccb6-b4b3-4d49-9d28-3ac026edcd4a" providerId="ADAL" clId="{9184190A-A7DC-4A46-A851-BF0488949807}" dt="2024-10-29T15:03:54.003" v="7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Lehlogonolo Dioke Tshehla" userId="8466ccb6-b4b3-4d49-9d28-3ac026edcd4a" providerId="ADAL" clId="{9184190A-A7DC-4A46-A851-BF0488949807}" dt="2024-10-29T15:07:22.123" v="18" actId="1076"/>
          <ac:spMkLst>
            <pc:docMk/>
            <pc:sldMk cId="0" sldId="260"/>
            <ac:spMk id="8" creationId="{00000000-0000-0000-0000-000000000000}"/>
          </ac:spMkLst>
        </pc:spChg>
        <pc:spChg chg="mod">
          <ac:chgData name="Lehlogonolo Dioke Tshehla" userId="8466ccb6-b4b3-4d49-9d28-3ac026edcd4a" providerId="ADAL" clId="{9184190A-A7DC-4A46-A851-BF0488949807}" dt="2024-10-29T15:10:17.862" v="26" actId="1076"/>
          <ac:spMkLst>
            <pc:docMk/>
            <pc:sldMk cId="0" sldId="260"/>
            <ac:spMk id="22" creationId="{153EF664-D424-C27B-0AA7-0821A67116C3}"/>
          </ac:spMkLst>
        </pc:spChg>
        <pc:grpChg chg="add mod">
          <ac:chgData name="Lehlogonolo Dioke Tshehla" userId="8466ccb6-b4b3-4d49-9d28-3ac026edcd4a" providerId="ADAL" clId="{9184190A-A7DC-4A46-A851-BF0488949807}" dt="2024-10-29T15:08:51.670" v="23" actId="1076"/>
          <ac:grpSpMkLst>
            <pc:docMk/>
            <pc:sldMk cId="0" sldId="260"/>
            <ac:grpSpMk id="32" creationId="{D6516888-EB28-7568-234C-DFFD1D4C9C1E}"/>
          </ac:grpSpMkLst>
        </pc:grpChg>
        <pc:grpChg chg="add">
          <ac:chgData name="Lehlogonolo Dioke Tshehla" userId="8466ccb6-b4b3-4d49-9d28-3ac026edcd4a" providerId="ADAL" clId="{9184190A-A7DC-4A46-A851-BF0488949807}" dt="2024-10-29T15:09:58.586" v="25" actId="22"/>
          <ac:grpSpMkLst>
            <pc:docMk/>
            <pc:sldMk cId="0" sldId="260"/>
            <ac:grpSpMk id="42" creationId="{D586C955-4C9C-9B69-7E80-711D1E325C76}"/>
          </ac:grpSpMkLst>
        </pc:grpChg>
      </pc:sldChg>
      <pc:sldChg chg="del">
        <pc:chgData name="Lehlogonolo Dioke Tshehla" userId="8466ccb6-b4b3-4d49-9d28-3ac026edcd4a" providerId="ADAL" clId="{9184190A-A7DC-4A46-A851-BF0488949807}" dt="2024-10-29T15:11:48.324" v="28" actId="2696"/>
        <pc:sldMkLst>
          <pc:docMk/>
          <pc:sldMk cId="0" sldId="264"/>
        </pc:sldMkLst>
      </pc:sldChg>
    </pc:docChg>
  </pc:docChgLst>
  <pc:docChgLst>
    <pc:chgData name="Rofhiwa Montjane" userId="fab3c96d-abdd-46da-b174-1413bec125af" providerId="ADAL" clId="{5B1450FD-F062-4636-8087-960BD6B51C49}"/>
    <pc:docChg chg="modSld">
      <pc:chgData name="Rofhiwa Montjane" userId="fab3c96d-abdd-46da-b174-1413bec125af" providerId="ADAL" clId="{5B1450FD-F062-4636-8087-960BD6B51C49}" dt="2024-10-29T10:12:45.813" v="48" actId="1038"/>
      <pc:docMkLst>
        <pc:docMk/>
      </pc:docMkLst>
      <pc:sldChg chg="modSp mod">
        <pc:chgData name="Rofhiwa Montjane" userId="fab3c96d-abdd-46da-b174-1413bec125af" providerId="ADAL" clId="{5B1450FD-F062-4636-8087-960BD6B51C49}" dt="2024-10-29T10:12:45.813" v="48" actId="1038"/>
        <pc:sldMkLst>
          <pc:docMk/>
          <pc:sldMk cId="1935218871" sldId="270"/>
        </pc:sldMkLst>
        <pc:picChg chg="mod">
          <ac:chgData name="Rofhiwa Montjane" userId="fab3c96d-abdd-46da-b174-1413bec125af" providerId="ADAL" clId="{5B1450FD-F062-4636-8087-960BD6B51C49}" dt="2024-10-29T10:12:45.813" v="48" actId="1038"/>
          <ac:picMkLst>
            <pc:docMk/>
            <pc:sldMk cId="1935218871" sldId="270"/>
            <ac:picMk id="4" creationId="{3A3615BA-23C0-17AB-5FF5-2EF2831D4DE2}"/>
          </ac:picMkLst>
        </pc:picChg>
      </pc:sldChg>
    </pc:docChg>
  </pc:docChgLst>
  <pc:docChgLst>
    <pc:chgData name="Lehlogonolo Dioke Tshehla" userId="8466ccb6-b4b3-4d49-9d28-3ac026edcd4a" providerId="ADAL" clId="{7DF0F087-2010-7747-B0CC-9C3D1C054A28}"/>
    <pc:docChg chg="modSld">
      <pc:chgData name="Lehlogonolo Dioke Tshehla" userId="8466ccb6-b4b3-4d49-9d28-3ac026edcd4a" providerId="ADAL" clId="{7DF0F087-2010-7747-B0CC-9C3D1C054A28}" dt="2024-10-29T15:29:24.447" v="28" actId="1076"/>
      <pc:docMkLst>
        <pc:docMk/>
      </pc:docMkLst>
      <pc:sldChg chg="modSp addAnim delAnim">
        <pc:chgData name="Lehlogonolo Dioke Tshehla" userId="8466ccb6-b4b3-4d49-9d28-3ac026edcd4a" providerId="ADAL" clId="{7DF0F087-2010-7747-B0CC-9C3D1C054A28}" dt="2024-10-29T15:29:24.447" v="28" actId="1076"/>
        <pc:sldMkLst>
          <pc:docMk/>
          <pc:sldMk cId="1935218871" sldId="270"/>
        </pc:sldMkLst>
        <pc:picChg chg="mod">
          <ac:chgData name="Lehlogonolo Dioke Tshehla" userId="8466ccb6-b4b3-4d49-9d28-3ac026edcd4a" providerId="ADAL" clId="{7DF0F087-2010-7747-B0CC-9C3D1C054A28}" dt="2024-10-29T15:29:12.581" v="25" actId="1076"/>
          <ac:picMkLst>
            <pc:docMk/>
            <pc:sldMk cId="1935218871" sldId="270"/>
            <ac:picMk id="2" creationId="{478F478D-1E3D-277B-E08D-F9A3B3D273C6}"/>
          </ac:picMkLst>
        </pc:picChg>
        <pc:picChg chg="mod">
          <ac:chgData name="Lehlogonolo Dioke Tshehla" userId="8466ccb6-b4b3-4d49-9d28-3ac026edcd4a" providerId="ADAL" clId="{7DF0F087-2010-7747-B0CC-9C3D1C054A28}" dt="2024-10-29T15:28:54.749" v="20" actId="1076"/>
          <ac:picMkLst>
            <pc:docMk/>
            <pc:sldMk cId="1935218871" sldId="270"/>
            <ac:picMk id="3" creationId="{F8A54124-32EC-CB77-9278-362A563CB487}"/>
          </ac:picMkLst>
        </pc:picChg>
        <pc:picChg chg="mod">
          <ac:chgData name="Lehlogonolo Dioke Tshehla" userId="8466ccb6-b4b3-4d49-9d28-3ac026edcd4a" providerId="ADAL" clId="{7DF0F087-2010-7747-B0CC-9C3D1C054A28}" dt="2024-10-29T15:29:24.447" v="28" actId="1076"/>
          <ac:picMkLst>
            <pc:docMk/>
            <pc:sldMk cId="1935218871" sldId="270"/>
            <ac:picMk id="4" creationId="{3A3615BA-23C0-17AB-5FF5-2EF2831D4DE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B58E0-743B-BD44-9A04-3B96F05773DE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961A9-D722-5243-8903-C02345C5A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55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961A9-D722-5243-8903-C02345C5A3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05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CE18B-34ED-4A33-8F6B-38D0D097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DA5927-6064-4F9D-B67F-7C12D8EDE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E180B-7938-4039-B52D-897C8833F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1287-939D-4949-AFEA-544DFCFBF862}" type="datetimeFigureOut">
              <a:rPr lang="en-ZA" smtClean="0"/>
              <a:t>2024/11/10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C3C82-52D0-47E8-9717-5141BA16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F70A2-64CC-455E-85A0-EE6AFA59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691A-7799-4167-BE3E-CFBA93A3AE5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22815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OurGithubWor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7" y="-2259091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698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>
                <a:solidFill>
                  <a:srgbClr val="FFFFFF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uThukela District Hospital IT </a:t>
            </a:r>
            <a:r>
              <a:rPr lang="en-US" sz="6150" b="1" err="1">
                <a:solidFill>
                  <a:srgbClr val="FFFFFF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Modernisation</a:t>
            </a:r>
            <a:endParaRPr lang="en-US" sz="615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881801"/>
            <a:ext cx="10128375" cy="17408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ZA" sz="4300" b="1" u="sng">
                <a:solidFill>
                  <a:srgbClr val="CFD0D8"/>
                </a:solidFill>
                <a:latin typeface="AngsanaUPC" panose="020B0604020202020204" pitchFamily="34" charset="0"/>
                <a:ea typeface="Roboto" pitchFamily="34" charset="-122"/>
                <a:cs typeface="AngsanaUPC" panose="020B0604020202020204" pitchFamily="34" charset="0"/>
              </a:rPr>
              <a:t>FEINT SOVIET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ZA" sz="2600" b="1" i="1">
                <a:solidFill>
                  <a:srgbClr val="CFD0D8"/>
                </a:solidFill>
                <a:latin typeface="AngsanaUPC" panose="020B0604020202020204" pitchFamily="34" charset="0"/>
                <a:ea typeface="Roboto" pitchFamily="34" charset="-122"/>
                <a:cs typeface="AngsanaUPC" panose="020B0604020202020204" pitchFamily="34" charset="0"/>
              </a:rPr>
              <a:t>LEHLOGONOLO TSHEHLA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ZA" sz="2600" b="1" i="1">
                <a:solidFill>
                  <a:srgbClr val="CFD0D8"/>
                </a:solidFill>
                <a:latin typeface="AngsanaUPC" panose="020B0604020202020204" pitchFamily="34" charset="0"/>
                <a:ea typeface="Roboto" pitchFamily="34" charset="-122"/>
                <a:cs typeface="AngsanaUPC" panose="020B0604020202020204" pitchFamily="34" charset="0"/>
              </a:rPr>
              <a:t>FAHIMA PATEL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ZA" sz="2600" b="1" i="1">
                <a:solidFill>
                  <a:srgbClr val="CFD0D8"/>
                </a:solidFill>
                <a:latin typeface="AngsanaUPC" panose="020B0604020202020204" pitchFamily="34" charset="0"/>
                <a:ea typeface="Roboto" pitchFamily="34" charset="-122"/>
                <a:cs typeface="AngsanaUPC" panose="020B0604020202020204" pitchFamily="34" charset="0"/>
              </a:rPr>
              <a:t>ROFHIWA MONTJANE</a:t>
            </a:r>
            <a:endParaRPr lang="en-US" sz="2600" b="1" i="1">
              <a:latin typeface="AngsanaUPC" panose="020B0604020202020204" pitchFamily="34" charset="0"/>
              <a:cs typeface="AngsanaUPC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C28556-9994-E35C-0A5B-668408A7B031}"/>
              </a:ext>
            </a:extLst>
          </p:cNvPr>
          <p:cNvSpPr/>
          <p:nvPr/>
        </p:nvSpPr>
        <p:spPr>
          <a:xfrm flipV="1">
            <a:off x="12687658" y="7389851"/>
            <a:ext cx="1828800" cy="7138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FFFFFF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Conclusion</a:t>
            </a:r>
            <a:endParaRPr lang="en-US" sz="44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CFD0D8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By investing in IT modernization, uThukela District Hospital can improve patient care, enhance operational efficiency, and ensure data security.</a:t>
            </a:r>
            <a:endParaRPr lang="en-US" sz="17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E34735-E1B1-37E2-48B4-B43C4F0B1507}"/>
              </a:ext>
            </a:extLst>
          </p:cNvPr>
          <p:cNvSpPr/>
          <p:nvPr/>
        </p:nvSpPr>
        <p:spPr>
          <a:xfrm flipV="1">
            <a:off x="12687658" y="7389851"/>
            <a:ext cx="1828800" cy="7138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C3976-0942-81C9-38A4-C0E5FFAB24ED}"/>
              </a:ext>
            </a:extLst>
          </p:cNvPr>
          <p:cNvSpPr txBox="1"/>
          <p:nvPr/>
        </p:nvSpPr>
        <p:spPr>
          <a:xfrm>
            <a:off x="6280190" y="6139218"/>
            <a:ext cx="694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ZA" dirty="0">
                <a:solidFill>
                  <a:schemeClr val="bg1"/>
                </a:solidFill>
              </a:rPr>
              <a:t>Visit us on : </a:t>
            </a:r>
            <a:r>
              <a:rPr lang="en-ZA" dirty="0">
                <a:solidFill>
                  <a:schemeClr val="bg1"/>
                </a:solidFill>
                <a:hlinkClick r:id="rId4"/>
              </a:rPr>
              <a:t>https://</a:t>
            </a:r>
            <a:r>
              <a:rPr lang="en-ZA" dirty="0" err="1">
                <a:solidFill>
                  <a:schemeClr val="bg1"/>
                </a:solidFill>
                <a:hlinkClick r:id="rId4"/>
              </a:rPr>
              <a:t>github.com</a:t>
            </a:r>
            <a:r>
              <a:rPr lang="en-ZA" dirty="0">
                <a:solidFill>
                  <a:schemeClr val="bg1"/>
                </a:solidFill>
                <a:hlinkClick r:id="rId4"/>
              </a:rPr>
              <a:t>/</a:t>
            </a:r>
            <a:r>
              <a:rPr lang="en-ZA" dirty="0" err="1">
                <a:solidFill>
                  <a:schemeClr val="bg1"/>
                </a:solidFill>
                <a:hlinkClick r:id="rId4"/>
              </a:rPr>
              <a:t>pfahima</a:t>
            </a:r>
            <a:r>
              <a:rPr lang="en-ZA" dirty="0">
                <a:solidFill>
                  <a:schemeClr val="bg1"/>
                </a:solidFill>
                <a:hlinkClick r:id="rId4"/>
              </a:rPr>
              <a:t>/WIL_PROJECT2024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96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Agenda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25837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5" name="Text 2"/>
          <p:cNvSpPr/>
          <p:nvPr/>
        </p:nvSpPr>
        <p:spPr>
          <a:xfrm>
            <a:off x="952262" y="2668786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CFD0D8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1</a:t>
            </a:r>
            <a:endParaRPr lang="en-US" sz="26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CFD0D8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Introduction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6" y="30741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CFD0D8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Overview of the hospital's current IT environment, highlighting existing challenges and their impact.</a:t>
            </a:r>
            <a:endParaRPr lang="en-US" sz="17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85467" y="25837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9" name="Text 6"/>
          <p:cNvSpPr/>
          <p:nvPr/>
        </p:nvSpPr>
        <p:spPr>
          <a:xfrm>
            <a:off x="4843939" y="2668786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CFD0D8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2</a:t>
            </a:r>
            <a:endParaRPr lang="en-US" sz="26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22583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CFD0D8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Challenges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22583" y="30741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CFD0D8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Detailed analysis of key IT issues affecting patient care, operations, and data security.</a:t>
            </a:r>
            <a:endParaRPr lang="en-US" sz="17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3" name="Text 10"/>
          <p:cNvSpPr/>
          <p:nvPr/>
        </p:nvSpPr>
        <p:spPr>
          <a:xfrm>
            <a:off x="952262" y="5092779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CFD0D8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3</a:t>
            </a:r>
            <a:endParaRPr lang="en-US" sz="26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CFD0D8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Solutions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30906" y="5498187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CFD0D8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Recommended IT upgrades, security enhancements, and data management improvements.</a:t>
            </a:r>
            <a:endParaRPr lang="en-US" sz="17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4685467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7" name="Text 14"/>
          <p:cNvSpPr/>
          <p:nvPr/>
        </p:nvSpPr>
        <p:spPr>
          <a:xfrm>
            <a:off x="4843939" y="5092779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CFD0D8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4</a:t>
            </a:r>
            <a:endParaRPr lang="en-US" sz="26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5422583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CFD0D8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Conclusion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422583" y="549818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CFD0D8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Summarize the proposed solutions and emphasize the benefits of modernization.</a:t>
            </a:r>
            <a:endParaRPr lang="en-US" sz="17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EB7863-696C-4013-8ABE-A9DCA369C491}"/>
              </a:ext>
            </a:extLst>
          </p:cNvPr>
          <p:cNvSpPr/>
          <p:nvPr/>
        </p:nvSpPr>
        <p:spPr>
          <a:xfrm flipV="1">
            <a:off x="12687658" y="7389851"/>
            <a:ext cx="1828800" cy="7138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4" grpId="0" animBg="1"/>
      <p:bldP spid="15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494" y="3436144"/>
            <a:ext cx="12442150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>
                <a:solidFill>
                  <a:srgbClr val="FFFFFF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Introduction to uThukela District Hospital's IT Situation</a:t>
            </a:r>
            <a:endParaRPr 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14494" y="4451840"/>
            <a:ext cx="13201412" cy="22860"/>
          </a:xfrm>
          <a:prstGeom prst="roundRect">
            <a:avLst>
              <a:gd name="adj" fmla="val 375070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5" name="Shape 2"/>
          <p:cNvSpPr/>
          <p:nvPr/>
        </p:nvSpPr>
        <p:spPr>
          <a:xfrm>
            <a:off x="2276594" y="4451780"/>
            <a:ext cx="22860" cy="714494"/>
          </a:xfrm>
          <a:prstGeom prst="roundRect">
            <a:avLst>
              <a:gd name="adj" fmla="val 375070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6" name="Shape 3"/>
          <p:cNvSpPr/>
          <p:nvPr/>
        </p:nvSpPr>
        <p:spPr>
          <a:xfrm>
            <a:off x="2058472" y="4222228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7" name="Text 4"/>
          <p:cNvSpPr/>
          <p:nvPr/>
        </p:nvSpPr>
        <p:spPr>
          <a:xfrm>
            <a:off x="2200989" y="4298666"/>
            <a:ext cx="17406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>
                <a:solidFill>
                  <a:srgbClr val="CFD0D8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1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12269" y="534696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>
                <a:solidFill>
                  <a:srgbClr val="CFD0D8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Services Offered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84480" y="5788207"/>
            <a:ext cx="3778234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b="1">
                <a:solidFill>
                  <a:srgbClr val="CFD0D8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Hospitals</a:t>
            </a:r>
            <a:r>
              <a:rPr lang="en-US" sz="1600">
                <a:solidFill>
                  <a:srgbClr val="CFD0D8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provide essential services including patient treatment, surgery, and diagnostic services like lab tests and imaging. Also, preventive health services, rehabilitation, and patient education to support overall community health.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932765" y="4451780"/>
            <a:ext cx="22860" cy="714494"/>
          </a:xfrm>
          <a:prstGeom prst="roundRect">
            <a:avLst>
              <a:gd name="adj" fmla="val 375070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11" name="Shape 8"/>
          <p:cNvSpPr/>
          <p:nvPr/>
        </p:nvSpPr>
        <p:spPr>
          <a:xfrm>
            <a:off x="5714643" y="4222228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2" name="Text 9"/>
          <p:cNvSpPr/>
          <p:nvPr/>
        </p:nvSpPr>
        <p:spPr>
          <a:xfrm>
            <a:off x="5857161" y="4298666"/>
            <a:ext cx="17406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>
                <a:solidFill>
                  <a:srgbClr val="CFD0D8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2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498538" y="5370407"/>
            <a:ext cx="2739152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>
                <a:solidFill>
                  <a:srgbClr val="CFD0D8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Objective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346101" y="5771686"/>
            <a:ext cx="3136739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>
                <a:solidFill>
                  <a:srgbClr val="CFD0D8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The uThukela District in KwaZulu-Natal seeks a network infrastructure to deliver fast and reliable internet to its main hospital in this remote region through fiber connections.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9284137" y="4451780"/>
            <a:ext cx="22860" cy="714494"/>
          </a:xfrm>
          <a:prstGeom prst="roundRect">
            <a:avLst>
              <a:gd name="adj" fmla="val 375070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16" name="Shape 13"/>
          <p:cNvSpPr/>
          <p:nvPr/>
        </p:nvSpPr>
        <p:spPr>
          <a:xfrm>
            <a:off x="9066014" y="4222228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7" name="Text 14"/>
          <p:cNvSpPr/>
          <p:nvPr/>
        </p:nvSpPr>
        <p:spPr>
          <a:xfrm>
            <a:off x="9208532" y="4298666"/>
            <a:ext cx="17406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>
                <a:solidFill>
                  <a:srgbClr val="CFD0D8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3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926110" y="5370407"/>
            <a:ext cx="2739152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>
                <a:solidFill>
                  <a:srgbClr val="CFD0D8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Site and Scope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635277" y="5764742"/>
            <a:ext cx="3320854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>
                <a:solidFill>
                  <a:srgbClr val="CFD0D8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The hospital employs 2,000 medical, admin, contactor staff and has 5 ICT support  staff and serves 100 patients daily. They have 20 PCs, 5 Printers and has cases of missing patient files. Overall it’s comprised of 45 Wards and 5 offices.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12483108" y="4451780"/>
            <a:ext cx="22860" cy="714494"/>
          </a:xfrm>
          <a:prstGeom prst="roundRect">
            <a:avLst>
              <a:gd name="adj" fmla="val 375070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21" name="Shape 18"/>
          <p:cNvSpPr/>
          <p:nvPr/>
        </p:nvSpPr>
        <p:spPr>
          <a:xfrm>
            <a:off x="12264985" y="4222228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22" name="Text 19"/>
          <p:cNvSpPr/>
          <p:nvPr/>
        </p:nvSpPr>
        <p:spPr>
          <a:xfrm>
            <a:off x="12407503" y="4298666"/>
            <a:ext cx="17406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>
                <a:solidFill>
                  <a:srgbClr val="CFD0D8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4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11218783" y="537040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>
                <a:solidFill>
                  <a:srgbClr val="CFD0D8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Carrier and Timeline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11125081" y="5765933"/>
            <a:ext cx="273915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>
                <a:solidFill>
                  <a:srgbClr val="CFD0D8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Openserve has been selected as the network carrier, with the entire infrastructure rollout planned for completion within one year.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2ACDE2-3E80-72AA-5EEA-F9EE631AD368}"/>
              </a:ext>
            </a:extLst>
          </p:cNvPr>
          <p:cNvSpPr/>
          <p:nvPr/>
        </p:nvSpPr>
        <p:spPr>
          <a:xfrm flipV="1">
            <a:off x="12687658" y="7389851"/>
            <a:ext cx="1828800" cy="7138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9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8F478D-1E3D-277B-E08D-F9A3B3D2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19" y="132607"/>
            <a:ext cx="12738762" cy="8096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A54124-32EC-CB77-9278-362A563CB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680" y="395410"/>
            <a:ext cx="7846288" cy="71203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3615BA-23C0-17AB-5FF5-2EF2831D4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02" y="554613"/>
            <a:ext cx="14476998" cy="71203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D7C300-D61A-3183-1C6E-0D356893D1E9}"/>
              </a:ext>
            </a:extLst>
          </p:cNvPr>
          <p:cNvSpPr/>
          <p:nvPr/>
        </p:nvSpPr>
        <p:spPr>
          <a:xfrm flipV="1">
            <a:off x="12697310" y="7515783"/>
            <a:ext cx="1828800" cy="7138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18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2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FFFFFF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IT Challenges</a:t>
            </a:r>
            <a:endParaRPr lang="en-US" sz="44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5" name="Text 2"/>
          <p:cNvSpPr/>
          <p:nvPr/>
        </p:nvSpPr>
        <p:spPr>
          <a:xfrm>
            <a:off x="1028224" y="5085874"/>
            <a:ext cx="2970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CFD0D8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Outdated Infrastructure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CFD0D8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Aging hardware leads to slow performance and frequent breakdowns, disrupting critical operations.</a:t>
            </a:r>
            <a:endParaRPr lang="en-US" sz="17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16962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8" name="Text 5"/>
          <p:cNvSpPr/>
          <p:nvPr/>
        </p:nvSpPr>
        <p:spPr>
          <a:xfrm>
            <a:off x="545139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CFD0D8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Limited Network Capacity</a:t>
            </a:r>
          </a:p>
        </p:txBody>
      </p:sp>
      <p:sp>
        <p:nvSpPr>
          <p:cNvPr id="9" name="Text 6"/>
          <p:cNvSpPr/>
          <p:nvPr/>
        </p:nvSpPr>
        <p:spPr>
          <a:xfrm>
            <a:off x="5451396" y="557629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CFD0D8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Limited bandwidth restricts data transfer speeds, impacting real-time access to patient information.</a:t>
            </a:r>
            <a:endParaRPr lang="en-US" sz="17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640133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1" name="Text 8"/>
          <p:cNvSpPr/>
          <p:nvPr/>
        </p:nvSpPr>
        <p:spPr>
          <a:xfrm>
            <a:off x="9874568" y="5085874"/>
            <a:ext cx="29128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CFD0D8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Security Vulnerabilities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74568" y="557629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CFD0D8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Insufficient security measures expose sensitive patient data to potential cyberattacks.</a:t>
            </a:r>
            <a:endParaRPr lang="en-US" sz="17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865DE-E3C0-D6D8-BEAB-100866F06879}"/>
              </a:ext>
            </a:extLst>
          </p:cNvPr>
          <p:cNvSpPr/>
          <p:nvPr/>
        </p:nvSpPr>
        <p:spPr>
          <a:xfrm flipV="1">
            <a:off x="12687658" y="7389851"/>
            <a:ext cx="1828800" cy="7138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5756" y="-15150"/>
            <a:ext cx="64593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FFFFFF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IT Solutions and Changes</a:t>
            </a:r>
            <a:endParaRPr lang="en-US" sz="44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82525" y="6492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FFFFFF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Hardware Upgrades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82525" y="944106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CFD0D8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Replace outdated servers and workstations with modern equipment like computers with the latest CPU and GPU chips for more efficiency.</a:t>
            </a:r>
            <a:endParaRPr lang="en-US" sz="17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78644" y="2565648"/>
            <a:ext cx="29868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FFFFFF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Security Enhancements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78644" y="282596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CFD0D8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Implement advanced security measures such as firewalls and authentication tools  to protect patient data and hospital systems to prevent any unauthorized access.</a:t>
            </a:r>
            <a:endParaRPr lang="en-US" sz="17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78644" y="47768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FFFFFF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Staff Training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78644" y="5144452"/>
            <a:ext cx="3978116" cy="708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CFD0D8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Develop comprehensive training programs to ensure staff competency in using the new IT systems.</a:t>
            </a:r>
            <a:endParaRPr lang="en-US" sz="17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683FA8-F1B6-2E4C-7A78-4F5F53CE72DB}"/>
              </a:ext>
            </a:extLst>
          </p:cNvPr>
          <p:cNvSpPr/>
          <p:nvPr/>
        </p:nvSpPr>
        <p:spPr>
          <a:xfrm flipV="1">
            <a:off x="12687658" y="7389851"/>
            <a:ext cx="1828800" cy="7138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516888-EB28-7568-234C-DFFD1D4C9C1E}"/>
              </a:ext>
            </a:extLst>
          </p:cNvPr>
          <p:cNvGrpSpPr/>
          <p:nvPr/>
        </p:nvGrpSpPr>
        <p:grpSpPr>
          <a:xfrm>
            <a:off x="335756" y="-15150"/>
            <a:ext cx="7742634" cy="7129105"/>
            <a:chOff x="700683" y="550545"/>
            <a:chExt cx="7742634" cy="7129105"/>
          </a:xfrm>
        </p:grpSpPr>
        <p:sp>
          <p:nvSpPr>
            <p:cNvPr id="22" name="Text 0">
              <a:extLst>
                <a:ext uri="{FF2B5EF4-FFF2-40B4-BE49-F238E27FC236}">
                  <a16:creationId xmlns:a16="http://schemas.microsoft.com/office/drawing/2014/main" id="{153EF664-D424-C27B-0AA7-0821A67116C3}"/>
                </a:ext>
              </a:extLst>
            </p:cNvPr>
            <p:cNvSpPr/>
            <p:nvPr/>
          </p:nvSpPr>
          <p:spPr>
            <a:xfrm>
              <a:off x="738842" y="550545"/>
              <a:ext cx="6383060" cy="62567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4900"/>
                </a:lnSpc>
                <a:buNone/>
              </a:pPr>
              <a:r>
                <a:rPr lang="en-US" sz="3900">
                  <a:solidFill>
                    <a:srgbClr val="FFFFFF"/>
                  </a:solidFill>
                  <a:latin typeface="Arial" panose="020B0604020202020204" pitchFamily="34" charset="0"/>
                  <a:ea typeface="Roboto Medium" pitchFamily="34" charset="-122"/>
                  <a:cs typeface="Arial" panose="020B0604020202020204" pitchFamily="34" charset="0"/>
                </a:rPr>
                <a:t>Data Management Upgrades</a:t>
              </a:r>
              <a:endParaRPr lang="en-US" sz="3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Image 1">
              <a:extLst>
                <a:ext uri="{FF2B5EF4-FFF2-40B4-BE49-F238E27FC236}">
                  <a16:creationId xmlns:a16="http://schemas.microsoft.com/office/drawing/2014/main" id="{36865D20-0F23-F230-2C79-E5B35C36C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683" y="1476494"/>
              <a:ext cx="500420" cy="500420"/>
            </a:xfrm>
            <a:prstGeom prst="rect">
              <a:avLst/>
            </a:prstGeom>
          </p:spPr>
        </p:pic>
        <p:sp>
          <p:nvSpPr>
            <p:cNvPr id="24" name="Text 1">
              <a:extLst>
                <a:ext uri="{FF2B5EF4-FFF2-40B4-BE49-F238E27FC236}">
                  <a16:creationId xmlns:a16="http://schemas.microsoft.com/office/drawing/2014/main" id="{ED81597D-D130-D98F-0BCB-A900E09538AD}"/>
                </a:ext>
              </a:extLst>
            </p:cNvPr>
            <p:cNvSpPr/>
            <p:nvPr/>
          </p:nvSpPr>
          <p:spPr>
            <a:xfrm>
              <a:off x="700683" y="2177058"/>
              <a:ext cx="3108841" cy="3127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>
                  <a:solidFill>
                    <a:srgbClr val="CFD0D8"/>
                  </a:solidFill>
                  <a:latin typeface="Arial" panose="020B0604020202020204" pitchFamily="34" charset="0"/>
                  <a:ea typeface="Roboto Medium" pitchFamily="34" charset="-122"/>
                  <a:cs typeface="Arial" panose="020B0604020202020204" pitchFamily="34" charset="0"/>
                </a:rPr>
                <a:t>Centralized Data Repository</a:t>
              </a:r>
              <a:endParaRPr lang="en-US" sz="19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 2">
              <a:extLst>
                <a:ext uri="{FF2B5EF4-FFF2-40B4-BE49-F238E27FC236}">
                  <a16:creationId xmlns:a16="http://schemas.microsoft.com/office/drawing/2014/main" id="{6ADAFCA9-2AB5-37DD-BC40-E1710D0B1745}"/>
                </a:ext>
              </a:extLst>
            </p:cNvPr>
            <p:cNvSpPr/>
            <p:nvPr/>
          </p:nvSpPr>
          <p:spPr>
            <a:xfrm>
              <a:off x="700683" y="2609850"/>
              <a:ext cx="7742634" cy="64079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lnSpc>
                  <a:spcPts val="2500"/>
                </a:lnSpc>
                <a:buNone/>
              </a:pPr>
              <a:r>
                <a:rPr lang="en-US" sz="1550">
                  <a:solidFill>
                    <a:srgbClr val="CFD0D8"/>
                  </a:solidFill>
                  <a:latin typeface="Arial" panose="020B0604020202020204" pitchFamily="34" charset="0"/>
                  <a:ea typeface="Roboto" pitchFamily="34" charset="-122"/>
                  <a:cs typeface="Arial" panose="020B0604020202020204" pitchFamily="34" charset="0"/>
                </a:rPr>
                <a:t>Consolidate patient data into a secure, centralized system for easy access and analysis.</a:t>
              </a:r>
              <a:endParaRPr lang="en-US" sz="15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6" name="Image 2">
              <a:extLst>
                <a:ext uri="{FF2B5EF4-FFF2-40B4-BE49-F238E27FC236}">
                  <a16:creationId xmlns:a16="http://schemas.microsoft.com/office/drawing/2014/main" id="{C9F9F428-88C9-AB52-2415-57FD03246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683" y="3851196"/>
              <a:ext cx="500420" cy="500420"/>
            </a:xfrm>
            <a:prstGeom prst="rect">
              <a:avLst/>
            </a:prstGeom>
          </p:spPr>
        </p:pic>
        <p:sp>
          <p:nvSpPr>
            <p:cNvPr id="27" name="Text 3">
              <a:extLst>
                <a:ext uri="{FF2B5EF4-FFF2-40B4-BE49-F238E27FC236}">
                  <a16:creationId xmlns:a16="http://schemas.microsoft.com/office/drawing/2014/main" id="{8044C7B9-13CA-59D1-C4A9-C358254A305B}"/>
                </a:ext>
              </a:extLst>
            </p:cNvPr>
            <p:cNvSpPr/>
            <p:nvPr/>
          </p:nvSpPr>
          <p:spPr>
            <a:xfrm>
              <a:off x="700683" y="4551759"/>
              <a:ext cx="2545913" cy="3127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>
                  <a:solidFill>
                    <a:srgbClr val="CFD0D8"/>
                  </a:solidFill>
                  <a:latin typeface="Arial" panose="020B0604020202020204" pitchFamily="34" charset="0"/>
                  <a:ea typeface="Roboto Medium" pitchFamily="34" charset="-122"/>
                  <a:cs typeface="Arial" panose="020B0604020202020204" pitchFamily="34" charset="0"/>
                </a:rPr>
                <a:t>Cloud-Based Solutions</a:t>
              </a:r>
              <a:endParaRPr lang="en-US" sz="19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 4">
              <a:extLst>
                <a:ext uri="{FF2B5EF4-FFF2-40B4-BE49-F238E27FC236}">
                  <a16:creationId xmlns:a16="http://schemas.microsoft.com/office/drawing/2014/main" id="{C4722A79-3B06-359C-5B9E-700868CC1F1F}"/>
                </a:ext>
              </a:extLst>
            </p:cNvPr>
            <p:cNvSpPr/>
            <p:nvPr/>
          </p:nvSpPr>
          <p:spPr>
            <a:xfrm>
              <a:off x="700683" y="4984552"/>
              <a:ext cx="7742634" cy="32039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lnSpc>
                  <a:spcPts val="2500"/>
                </a:lnSpc>
                <a:buNone/>
              </a:pPr>
              <a:r>
                <a:rPr lang="en-US" sz="1550">
                  <a:solidFill>
                    <a:srgbClr val="CFD0D8"/>
                  </a:solidFill>
                  <a:latin typeface="Arial" panose="020B0604020202020204" pitchFamily="34" charset="0"/>
                  <a:ea typeface="Roboto" pitchFamily="34" charset="-122"/>
                  <a:cs typeface="Arial" panose="020B0604020202020204" pitchFamily="34" charset="0"/>
                </a:rPr>
                <a:t>Leverage cloud computing for scalability, cost-efficiency, and remote access to data.</a:t>
              </a:r>
              <a:endParaRPr lang="en-US" sz="15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" name="Image 3">
              <a:extLst>
                <a:ext uri="{FF2B5EF4-FFF2-40B4-BE49-F238E27FC236}">
                  <a16:creationId xmlns:a16="http://schemas.microsoft.com/office/drawing/2014/main" id="{494761CD-8BFF-E218-0D1D-9D1BF6418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0683" y="5905500"/>
              <a:ext cx="500420" cy="500420"/>
            </a:xfrm>
            <a:prstGeom prst="rect">
              <a:avLst/>
            </a:prstGeom>
          </p:spPr>
        </p:pic>
        <p:sp>
          <p:nvSpPr>
            <p:cNvPr id="30" name="Text 5">
              <a:extLst>
                <a:ext uri="{FF2B5EF4-FFF2-40B4-BE49-F238E27FC236}">
                  <a16:creationId xmlns:a16="http://schemas.microsoft.com/office/drawing/2014/main" id="{1C31D4FF-B1B8-A6C5-6F2B-A453234E8AD8}"/>
                </a:ext>
              </a:extLst>
            </p:cNvPr>
            <p:cNvSpPr/>
            <p:nvPr/>
          </p:nvSpPr>
          <p:spPr>
            <a:xfrm>
              <a:off x="700683" y="6606064"/>
              <a:ext cx="3243382" cy="3127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>
                  <a:solidFill>
                    <a:srgbClr val="CFD0D8"/>
                  </a:solidFill>
                  <a:latin typeface="Arial" panose="020B0604020202020204" pitchFamily="34" charset="0"/>
                  <a:ea typeface="Roboto Medium" pitchFamily="34" charset="-122"/>
                  <a:cs typeface="Arial" panose="020B0604020202020204" pitchFamily="34" charset="0"/>
                </a:rPr>
                <a:t>Data Analytics and Reporting</a:t>
              </a:r>
              <a:endParaRPr lang="en-US" sz="19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 6">
              <a:extLst>
                <a:ext uri="{FF2B5EF4-FFF2-40B4-BE49-F238E27FC236}">
                  <a16:creationId xmlns:a16="http://schemas.microsoft.com/office/drawing/2014/main" id="{E4A847C2-0511-078E-A926-978DC2940807}"/>
                </a:ext>
              </a:extLst>
            </p:cNvPr>
            <p:cNvSpPr/>
            <p:nvPr/>
          </p:nvSpPr>
          <p:spPr>
            <a:xfrm>
              <a:off x="700683" y="7038856"/>
              <a:ext cx="7742634" cy="64079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lnSpc>
                  <a:spcPts val="2500"/>
                </a:lnSpc>
                <a:buNone/>
              </a:pPr>
              <a:r>
                <a:rPr lang="en-US" sz="1550">
                  <a:solidFill>
                    <a:srgbClr val="CFD0D8"/>
                  </a:solidFill>
                  <a:latin typeface="Arial" panose="020B0604020202020204" pitchFamily="34" charset="0"/>
                  <a:ea typeface="Roboto" pitchFamily="34" charset="-122"/>
                  <a:cs typeface="Arial" panose="020B0604020202020204" pitchFamily="34" charset="0"/>
                </a:rPr>
                <a:t>Implement data analytics tools to gain insights from patient data for improved healthcare delivery.</a:t>
              </a:r>
              <a:endParaRPr lang="en-US" sz="15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586C955-4C9C-9B69-7E80-711D1E325C76}"/>
              </a:ext>
            </a:extLst>
          </p:cNvPr>
          <p:cNvGrpSpPr/>
          <p:nvPr/>
        </p:nvGrpSpPr>
        <p:grpSpPr>
          <a:xfrm>
            <a:off x="8961330" y="38188"/>
            <a:ext cx="5669069" cy="7499146"/>
            <a:chOff x="8961330" y="38188"/>
            <a:chExt cx="5669069" cy="7499146"/>
          </a:xfrm>
        </p:grpSpPr>
        <p:pic>
          <p:nvPicPr>
            <p:cNvPr id="34" name="Image 0" descr="preencoded.png">
              <a:extLst>
                <a:ext uri="{FF2B5EF4-FFF2-40B4-BE49-F238E27FC236}">
                  <a16:creationId xmlns:a16="http://schemas.microsoft.com/office/drawing/2014/main" id="{401B0D31-5021-FAF4-79A2-A180557FA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61330" y="79474"/>
              <a:ext cx="5669069" cy="3503741"/>
            </a:xfrm>
            <a:prstGeom prst="rect">
              <a:avLst/>
            </a:prstGeom>
          </p:spPr>
        </p:pic>
        <p:sp>
          <p:nvSpPr>
            <p:cNvPr id="35" name="Text 2">
              <a:extLst>
                <a:ext uri="{FF2B5EF4-FFF2-40B4-BE49-F238E27FC236}">
                  <a16:creationId xmlns:a16="http://schemas.microsoft.com/office/drawing/2014/main" id="{A217833E-DE56-6730-4E7B-D509F7917B7C}"/>
                </a:ext>
              </a:extLst>
            </p:cNvPr>
            <p:cNvSpPr/>
            <p:nvPr/>
          </p:nvSpPr>
          <p:spPr>
            <a:xfrm>
              <a:off x="9080177" y="3963266"/>
              <a:ext cx="4683396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2850"/>
                </a:lnSpc>
                <a:buNone/>
              </a:pPr>
              <a:r>
                <a:rPr lang="en-US" sz="1600">
                  <a:solidFill>
                    <a:schemeClr val="bg1"/>
                  </a:solidFill>
                  <a:latin typeface="Arial" panose="020B0604020202020204" pitchFamily="34" charset="0"/>
                  <a:ea typeface="Roboto" pitchFamily="34" charset="-122"/>
                  <a:cs typeface="Arial" panose="020B0604020202020204" pitchFamily="34" charset="0"/>
                </a:rPr>
                <a:t>Unified platform for managing patient records, billing, and hospital inventory.</a:t>
              </a:r>
              <a:endPara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 1">
              <a:extLst>
                <a:ext uri="{FF2B5EF4-FFF2-40B4-BE49-F238E27FC236}">
                  <a16:creationId xmlns:a16="http://schemas.microsoft.com/office/drawing/2014/main" id="{6BCA3B17-2723-613A-C7F6-51CFFB548150}"/>
                </a:ext>
              </a:extLst>
            </p:cNvPr>
            <p:cNvSpPr/>
            <p:nvPr/>
          </p:nvSpPr>
          <p:spPr>
            <a:xfrm>
              <a:off x="9466515" y="685829"/>
              <a:ext cx="1931610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Medium" pitchFamily="34" charset="0"/>
                  <a:ea typeface="Roboto Medium" pitchFamily="34" charset="-122"/>
                  <a:cs typeface="Roboto Medium" pitchFamily="34" charset="-120"/>
                </a:rPr>
                <a:t>Dynamics 365</a:t>
              </a:r>
              <a:endParaRPr lang="en-US" sz="22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7" name="Text 3">
              <a:extLst>
                <a:ext uri="{FF2B5EF4-FFF2-40B4-BE49-F238E27FC236}">
                  <a16:creationId xmlns:a16="http://schemas.microsoft.com/office/drawing/2014/main" id="{2859F824-C36F-7E0E-0579-B2721C25547F}"/>
                </a:ext>
              </a:extLst>
            </p:cNvPr>
            <p:cNvSpPr/>
            <p:nvPr/>
          </p:nvSpPr>
          <p:spPr>
            <a:xfrm>
              <a:off x="9080177" y="3612627"/>
              <a:ext cx="2494620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u="sng">
                  <a:solidFill>
                    <a:schemeClr val="bg1"/>
                  </a:solidFill>
                  <a:latin typeface="Roboto Medium" pitchFamily="34" charset="0"/>
                  <a:ea typeface="Roboto Medium" pitchFamily="34" charset="-122"/>
                  <a:cs typeface="Roboto Medium" pitchFamily="34" charset="-120"/>
                </a:rPr>
                <a:t>Seamless Data Flow</a:t>
              </a:r>
              <a:endParaRPr lang="en-US" sz="2200" u="sng">
                <a:solidFill>
                  <a:schemeClr val="bg1"/>
                </a:solidFill>
              </a:endParaRPr>
            </a:p>
          </p:txBody>
        </p:sp>
        <p:sp>
          <p:nvSpPr>
            <p:cNvPr id="38" name="Text 4">
              <a:extLst>
                <a:ext uri="{FF2B5EF4-FFF2-40B4-BE49-F238E27FC236}">
                  <a16:creationId xmlns:a16="http://schemas.microsoft.com/office/drawing/2014/main" id="{D99FC8C6-64B5-881F-CBA9-A4B41A04EDAF}"/>
                </a:ext>
              </a:extLst>
            </p:cNvPr>
            <p:cNvSpPr/>
            <p:nvPr/>
          </p:nvSpPr>
          <p:spPr>
            <a:xfrm>
              <a:off x="9080177" y="4747877"/>
              <a:ext cx="5118057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600">
                  <a:solidFill>
                    <a:schemeClr val="bg1"/>
                  </a:solidFill>
                  <a:latin typeface="Arial" panose="020B0604020202020204" pitchFamily="34" charset="0"/>
                  <a:ea typeface="Roboto" pitchFamily="34" charset="-122"/>
                  <a:cs typeface="Arial" panose="020B0604020202020204" pitchFamily="34" charset="0"/>
                </a:rPr>
                <a:t>Enables data sharing between departments for improved communication and coordination of care.</a:t>
              </a:r>
              <a:endPara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EC28559-380E-FF10-E837-704859B18211}"/>
                </a:ext>
              </a:extLst>
            </p:cNvPr>
            <p:cNvSpPr txBox="1"/>
            <p:nvPr/>
          </p:nvSpPr>
          <p:spPr>
            <a:xfrm>
              <a:off x="8997942" y="5647156"/>
              <a:ext cx="46596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Cloud-based, providing remote access for authorized personnel, improving mobility and accessibility.</a:t>
              </a:r>
              <a:endParaRPr lang="en-ZA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C19324-A785-1E6F-F629-3B0D5097BB5C}"/>
                </a:ext>
              </a:extLst>
            </p:cNvPr>
            <p:cNvSpPr txBox="1"/>
            <p:nvPr/>
          </p:nvSpPr>
          <p:spPr>
            <a:xfrm>
              <a:off x="8997942" y="6706337"/>
              <a:ext cx="43498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Integration with diagnostic tools, financial systems, and supply chain management.</a:t>
              </a:r>
            </a:p>
            <a:p>
              <a:endParaRPr lang="en-ZA" sz="1600">
                <a:solidFill>
                  <a:schemeClr val="bg1"/>
                </a:solidFill>
              </a:endParaRPr>
            </a:p>
          </p:txBody>
        </p:sp>
        <p:sp>
          <p:nvSpPr>
            <p:cNvPr id="41" name="Text 0">
              <a:extLst>
                <a:ext uri="{FF2B5EF4-FFF2-40B4-BE49-F238E27FC236}">
                  <a16:creationId xmlns:a16="http://schemas.microsoft.com/office/drawing/2014/main" id="{A22E4B70-8D6E-DF30-8578-FFB4B6704EAD}"/>
                </a:ext>
              </a:extLst>
            </p:cNvPr>
            <p:cNvSpPr/>
            <p:nvPr/>
          </p:nvSpPr>
          <p:spPr>
            <a:xfrm>
              <a:off x="9466515" y="38188"/>
              <a:ext cx="2987635" cy="7087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5550"/>
                </a:lnSpc>
                <a:buNone/>
              </a:pPr>
              <a:r>
                <a:rPr lang="en-US" sz="445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Medium" pitchFamily="34" charset="0"/>
                  <a:ea typeface="Roboto Medium" pitchFamily="34" charset="-122"/>
                  <a:cs typeface="Roboto Medium" pitchFamily="34" charset="-120"/>
                </a:rPr>
                <a:t>Integration</a:t>
              </a:r>
              <a:endParaRPr lang="en-US" sz="44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ock Arc 3">
            <a:extLst>
              <a:ext uri="{FF2B5EF4-FFF2-40B4-BE49-F238E27FC236}">
                <a16:creationId xmlns:a16="http://schemas.microsoft.com/office/drawing/2014/main" id="{12C2226A-06A1-4BDB-A9AB-CDC867139A8B}"/>
              </a:ext>
            </a:extLst>
          </p:cNvPr>
          <p:cNvSpPr/>
          <p:nvPr/>
        </p:nvSpPr>
        <p:spPr>
          <a:xfrm rot="2874963">
            <a:off x="4560569" y="5847805"/>
            <a:ext cx="4389120" cy="4441370"/>
          </a:xfrm>
          <a:prstGeom prst="blockArc">
            <a:avLst>
              <a:gd name="adj1" fmla="val 19518198"/>
              <a:gd name="adj2" fmla="val 440535"/>
              <a:gd name="adj3" fmla="val 14918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ZA" sz="2592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F2742691-5FEF-4E60-A644-E23DAF693D9D}"/>
              </a:ext>
            </a:extLst>
          </p:cNvPr>
          <p:cNvSpPr/>
          <p:nvPr/>
        </p:nvSpPr>
        <p:spPr>
          <a:xfrm>
            <a:off x="2268857" y="3310848"/>
            <a:ext cx="8903971" cy="8985613"/>
          </a:xfrm>
          <a:prstGeom prst="blockArc">
            <a:avLst>
              <a:gd name="adj1" fmla="val 11586903"/>
              <a:gd name="adj2" fmla="val 356887"/>
              <a:gd name="adj3" fmla="val 826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ZA" sz="2592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2E9E43CD-8308-4FBB-8CD4-DBFC80AD1974}"/>
              </a:ext>
            </a:extLst>
          </p:cNvPr>
          <p:cNvSpPr/>
          <p:nvPr/>
        </p:nvSpPr>
        <p:spPr>
          <a:xfrm rot="3435464">
            <a:off x="3440430" y="4776652"/>
            <a:ext cx="6629401" cy="6583679"/>
          </a:xfrm>
          <a:prstGeom prst="blockArc">
            <a:avLst>
              <a:gd name="adj1" fmla="val 18769087"/>
              <a:gd name="adj2" fmla="val 199328"/>
              <a:gd name="adj3" fmla="val 8609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ZA" sz="2592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FF5CBB57-71AE-42D8-9AFD-A4972099C42F}"/>
              </a:ext>
            </a:extLst>
          </p:cNvPr>
          <p:cNvSpPr/>
          <p:nvPr/>
        </p:nvSpPr>
        <p:spPr>
          <a:xfrm rot="6429201">
            <a:off x="2357967" y="3775211"/>
            <a:ext cx="9563930" cy="8419238"/>
          </a:xfrm>
          <a:prstGeom prst="blockArc">
            <a:avLst>
              <a:gd name="adj1" fmla="val 15781878"/>
              <a:gd name="adj2" fmla="val 356887"/>
              <a:gd name="adj3" fmla="val 8261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ZA" sz="2592">
              <a:solidFill>
                <a:schemeClr val="tx1"/>
              </a:solidFill>
            </a:endParaRPr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3EB878A4-9BA8-41B0-9F4A-E00C3EFD133B}"/>
              </a:ext>
            </a:extLst>
          </p:cNvPr>
          <p:cNvSpPr/>
          <p:nvPr/>
        </p:nvSpPr>
        <p:spPr>
          <a:xfrm>
            <a:off x="3457573" y="4776652"/>
            <a:ext cx="6629401" cy="6583679"/>
          </a:xfrm>
          <a:prstGeom prst="blockArc">
            <a:avLst>
              <a:gd name="adj1" fmla="val 12857252"/>
              <a:gd name="adj2" fmla="val 199328"/>
              <a:gd name="adj3" fmla="val 860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ZA" sz="2592">
              <a:solidFill>
                <a:schemeClr val="tx1"/>
              </a:solidFill>
            </a:endParaRPr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F456FD75-CA19-44AB-BF15-83D500160227}"/>
              </a:ext>
            </a:extLst>
          </p:cNvPr>
          <p:cNvSpPr/>
          <p:nvPr/>
        </p:nvSpPr>
        <p:spPr>
          <a:xfrm>
            <a:off x="4543426" y="5847807"/>
            <a:ext cx="4389120" cy="4441370"/>
          </a:xfrm>
          <a:prstGeom prst="blockArc">
            <a:avLst>
              <a:gd name="adj1" fmla="val 13617477"/>
              <a:gd name="adj2" fmla="val 440535"/>
              <a:gd name="adj3" fmla="val 1491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ZA" sz="2592">
              <a:solidFill>
                <a:schemeClr val="tx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F7D4A82-27BF-4592-9C60-BA64CBA06B82}"/>
              </a:ext>
            </a:extLst>
          </p:cNvPr>
          <p:cNvSpPr/>
          <p:nvPr/>
        </p:nvSpPr>
        <p:spPr>
          <a:xfrm flipV="1">
            <a:off x="12687658" y="7389851"/>
            <a:ext cx="1828800" cy="7138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3BBE97B-53FD-4B24-9A94-280D628B364D}"/>
              </a:ext>
            </a:extLst>
          </p:cNvPr>
          <p:cNvGrpSpPr/>
          <p:nvPr/>
        </p:nvGrpSpPr>
        <p:grpSpPr>
          <a:xfrm>
            <a:off x="2286000" y="164674"/>
            <a:ext cx="8921114" cy="12162353"/>
            <a:chOff x="2286000" y="164674"/>
            <a:chExt cx="8921114" cy="12162353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2B1EA68-FE0B-4C63-9FFC-AB3FBAD90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886" y="2194560"/>
              <a:ext cx="239426" cy="15269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2653DF4-1333-49EC-88C3-250317175471}"/>
                </a:ext>
              </a:extLst>
            </p:cNvPr>
            <p:cNvCxnSpPr>
              <a:cxnSpLocks/>
            </p:cNvCxnSpPr>
            <p:nvPr/>
          </p:nvCxnSpPr>
          <p:spPr>
            <a:xfrm>
              <a:off x="6401995" y="6205714"/>
              <a:ext cx="157301" cy="9150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052DE448-3CCD-4207-8233-20A5EB323113}"/>
                </a:ext>
              </a:extLst>
            </p:cNvPr>
            <p:cNvGrpSpPr/>
            <p:nvPr/>
          </p:nvGrpSpPr>
          <p:grpSpPr>
            <a:xfrm>
              <a:off x="2286000" y="164674"/>
              <a:ext cx="8921114" cy="12162353"/>
              <a:chOff x="2286000" y="164674"/>
              <a:chExt cx="8921114" cy="12162353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B5A1CC4-E9F6-49B6-BE0F-77D7E4BD13A0}"/>
                  </a:ext>
                </a:extLst>
              </p:cNvPr>
              <p:cNvSpPr txBox="1"/>
              <p:nvPr/>
            </p:nvSpPr>
            <p:spPr>
              <a:xfrm>
                <a:off x="3839098" y="164674"/>
                <a:ext cx="597903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88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OLD INFRASTRUCTURE DATA</a:t>
                </a:r>
                <a:endParaRPr lang="en-ZA" sz="288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Block Arc 101">
                <a:extLst>
                  <a:ext uri="{FF2B5EF4-FFF2-40B4-BE49-F238E27FC236}">
                    <a16:creationId xmlns:a16="http://schemas.microsoft.com/office/drawing/2014/main" id="{B4178FC3-F5F2-42D6-AD07-EACD580F08F7}"/>
                  </a:ext>
                </a:extLst>
              </p:cNvPr>
              <p:cNvSpPr/>
              <p:nvPr/>
            </p:nvSpPr>
            <p:spPr>
              <a:xfrm rot="21441149">
                <a:off x="4543426" y="5847807"/>
                <a:ext cx="4389120" cy="4441370"/>
              </a:xfrm>
              <a:prstGeom prst="blockArc">
                <a:avLst>
                  <a:gd name="adj1" fmla="val 15745379"/>
                  <a:gd name="adj2" fmla="val 440535"/>
                  <a:gd name="adj3" fmla="val 14918"/>
                </a:avLst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ZA" sz="2592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Block Arc 102">
                <a:extLst>
                  <a:ext uri="{FF2B5EF4-FFF2-40B4-BE49-F238E27FC236}">
                    <a16:creationId xmlns:a16="http://schemas.microsoft.com/office/drawing/2014/main" id="{705AAE64-5533-466F-B4A9-C6BBCBD0C890}"/>
                  </a:ext>
                </a:extLst>
              </p:cNvPr>
              <p:cNvSpPr/>
              <p:nvPr/>
            </p:nvSpPr>
            <p:spPr>
              <a:xfrm>
                <a:off x="2286000" y="3326131"/>
                <a:ext cx="8903971" cy="8985613"/>
              </a:xfrm>
              <a:prstGeom prst="blockArc">
                <a:avLst>
                  <a:gd name="adj1" fmla="val 16594191"/>
                  <a:gd name="adj2" fmla="val 356887"/>
                  <a:gd name="adj3" fmla="val 826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ZA" sz="2592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Block Arc 103">
                <a:extLst>
                  <a:ext uri="{FF2B5EF4-FFF2-40B4-BE49-F238E27FC236}">
                    <a16:creationId xmlns:a16="http://schemas.microsoft.com/office/drawing/2014/main" id="{B0410FBF-AEAC-4418-95FF-E46CDFFC7657}"/>
                  </a:ext>
                </a:extLst>
              </p:cNvPr>
              <p:cNvSpPr/>
              <p:nvPr/>
            </p:nvSpPr>
            <p:spPr>
              <a:xfrm>
                <a:off x="3457573" y="4776652"/>
                <a:ext cx="6629401" cy="6583679"/>
              </a:xfrm>
              <a:prstGeom prst="blockArc">
                <a:avLst>
                  <a:gd name="adj1" fmla="val 15311296"/>
                  <a:gd name="adj2" fmla="val 199328"/>
                  <a:gd name="adj3" fmla="val 8609"/>
                </a:avLst>
              </a:prstGeom>
              <a:solidFill>
                <a:schemeClr val="accent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ZA" sz="2592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Block Arc 104">
                <a:extLst>
                  <a:ext uri="{FF2B5EF4-FFF2-40B4-BE49-F238E27FC236}">
                    <a16:creationId xmlns:a16="http://schemas.microsoft.com/office/drawing/2014/main" id="{2FA002C5-45E4-4B21-A7E2-37C186436C9E}"/>
                  </a:ext>
                </a:extLst>
              </p:cNvPr>
              <p:cNvSpPr/>
              <p:nvPr/>
            </p:nvSpPr>
            <p:spPr>
              <a:xfrm>
                <a:off x="2303143" y="3341414"/>
                <a:ext cx="8903971" cy="8985613"/>
              </a:xfrm>
              <a:prstGeom prst="blockArc">
                <a:avLst>
                  <a:gd name="adj1" fmla="val 10484086"/>
                  <a:gd name="adj2" fmla="val 356887"/>
                  <a:gd name="adj3" fmla="val 8261"/>
                </a:avLst>
              </a:prstGeom>
              <a:no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ZA" sz="2592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Block Arc 105">
                <a:extLst>
                  <a:ext uri="{FF2B5EF4-FFF2-40B4-BE49-F238E27FC236}">
                    <a16:creationId xmlns:a16="http://schemas.microsoft.com/office/drawing/2014/main" id="{2523B9B7-5A96-4777-A711-5E1AC2F6344C}"/>
                  </a:ext>
                </a:extLst>
              </p:cNvPr>
              <p:cNvSpPr/>
              <p:nvPr/>
            </p:nvSpPr>
            <p:spPr>
              <a:xfrm>
                <a:off x="3466144" y="4776652"/>
                <a:ext cx="6629401" cy="6583679"/>
              </a:xfrm>
              <a:prstGeom prst="blockArc">
                <a:avLst>
                  <a:gd name="adj1" fmla="val 10607908"/>
                  <a:gd name="adj2" fmla="val 199328"/>
                  <a:gd name="adj3" fmla="val 8609"/>
                </a:avLst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ZA" sz="2592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Block Arc 106">
                <a:extLst>
                  <a:ext uri="{FF2B5EF4-FFF2-40B4-BE49-F238E27FC236}">
                    <a16:creationId xmlns:a16="http://schemas.microsoft.com/office/drawing/2014/main" id="{1EB8FE47-D66B-4F17-B426-9E6568AFBFD9}"/>
                  </a:ext>
                </a:extLst>
              </p:cNvPr>
              <p:cNvSpPr/>
              <p:nvPr/>
            </p:nvSpPr>
            <p:spPr>
              <a:xfrm rot="21441149">
                <a:off x="4567512" y="5847807"/>
                <a:ext cx="4389120" cy="4441370"/>
              </a:xfrm>
              <a:prstGeom prst="blockArc">
                <a:avLst>
                  <a:gd name="adj1" fmla="val 10630453"/>
                  <a:gd name="adj2" fmla="val 440535"/>
                  <a:gd name="adj3" fmla="val 14918"/>
                </a:avLst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ZA" sz="2592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1DD62D2C-9C22-4C52-B5E2-7E843FBF4701}"/>
                  </a:ext>
                </a:extLst>
              </p:cNvPr>
              <p:cNvGrpSpPr/>
              <p:nvPr/>
            </p:nvGrpSpPr>
            <p:grpSpPr>
              <a:xfrm>
                <a:off x="7315200" y="918670"/>
                <a:ext cx="3076065" cy="1419952"/>
                <a:chOff x="2849086" y="1711595"/>
                <a:chExt cx="2563388" cy="1183294"/>
              </a:xfrm>
            </p:grpSpPr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91DB0354-8D19-4ED1-B811-4F18CD348C82}"/>
                    </a:ext>
                  </a:extLst>
                </p:cNvPr>
                <p:cNvSpPr txBox="1"/>
                <p:nvPr/>
              </p:nvSpPr>
              <p:spPr>
                <a:xfrm>
                  <a:off x="2849086" y="2485535"/>
                  <a:ext cx="2563388" cy="4093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GB" sz="2592">
                      <a:solidFill>
                        <a:schemeClr val="bg1"/>
                      </a:solidFill>
                    </a:rPr>
                    <a:t>PERFORMANCE</a:t>
                  </a:r>
                  <a:endParaRPr lang="en-ZA" sz="2592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1E2529E2-456B-46A5-AF4A-A449440A142F}"/>
                    </a:ext>
                  </a:extLst>
                </p:cNvPr>
                <p:cNvSpPr txBox="1"/>
                <p:nvPr/>
              </p:nvSpPr>
              <p:spPr>
                <a:xfrm>
                  <a:off x="3034348" y="1711595"/>
                  <a:ext cx="131413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GB" sz="5280" b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45%</a:t>
                  </a:r>
                  <a:endParaRPr lang="en-ZA" sz="528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FBC5C5F4-A1C4-423E-A90D-B264BBF3D2F4}"/>
                  </a:ext>
                </a:extLst>
              </p:cNvPr>
              <p:cNvGrpSpPr/>
              <p:nvPr/>
            </p:nvGrpSpPr>
            <p:grpSpPr>
              <a:xfrm>
                <a:off x="4633383" y="1547044"/>
                <a:ext cx="1755648" cy="1159595"/>
                <a:chOff x="3795672" y="1783636"/>
                <a:chExt cx="1684656" cy="1114021"/>
              </a:xfrm>
            </p:grpSpPr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21EA75F1-1017-42E0-93DD-1CCC064E3B3E}"/>
                    </a:ext>
                  </a:extLst>
                </p:cNvPr>
                <p:cNvSpPr txBox="1"/>
                <p:nvPr/>
              </p:nvSpPr>
              <p:spPr>
                <a:xfrm>
                  <a:off x="3795672" y="2542840"/>
                  <a:ext cx="1684656" cy="3548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GB" sz="1680" b="1">
                      <a:solidFill>
                        <a:schemeClr val="bg1"/>
                      </a:solidFill>
                    </a:rPr>
                    <a:t>LATENCY</a:t>
                  </a:r>
                  <a:endParaRPr lang="en-ZA" sz="168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682F732-3524-4397-9966-61D08DC2E48C}"/>
                    </a:ext>
                  </a:extLst>
                </p:cNvPr>
                <p:cNvSpPr txBox="1"/>
                <p:nvPr/>
              </p:nvSpPr>
              <p:spPr>
                <a:xfrm>
                  <a:off x="3890805" y="1783636"/>
                  <a:ext cx="1314132" cy="7451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GB" sz="4320" b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56%</a:t>
                  </a:r>
                  <a:endParaRPr lang="en-ZA" sz="432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3B862DCE-D193-4852-9CE5-7BF58F39D223}"/>
                  </a:ext>
                </a:extLst>
              </p:cNvPr>
              <p:cNvGrpSpPr/>
              <p:nvPr/>
            </p:nvGrpSpPr>
            <p:grpSpPr>
              <a:xfrm>
                <a:off x="5710044" y="7120794"/>
                <a:ext cx="2124456" cy="1108808"/>
                <a:chOff x="2867024" y="1711595"/>
                <a:chExt cx="1684656" cy="1257145"/>
              </a:xfrm>
            </p:grpSpPr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97135B0E-EFBA-4C54-9F71-9F06417F6F79}"/>
                    </a:ext>
                  </a:extLst>
                </p:cNvPr>
                <p:cNvSpPr txBox="1"/>
                <p:nvPr/>
              </p:nvSpPr>
              <p:spPr>
                <a:xfrm>
                  <a:off x="2867024" y="2508125"/>
                  <a:ext cx="1684656" cy="4606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GB" sz="1920" b="1">
                      <a:solidFill>
                        <a:schemeClr val="bg1"/>
                      </a:solidFill>
                    </a:rPr>
                    <a:t>DATA SECURITY</a:t>
                  </a:r>
                  <a:endParaRPr lang="en-ZA" sz="192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CCD43FE-0F9A-4134-A6F1-4BBDA2FEDFDF}"/>
                    </a:ext>
                  </a:extLst>
                </p:cNvPr>
                <p:cNvSpPr txBox="1"/>
                <p:nvPr/>
              </p:nvSpPr>
              <p:spPr>
                <a:xfrm>
                  <a:off x="3034348" y="1711595"/>
                  <a:ext cx="1314132" cy="7956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486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972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459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9456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320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9184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4048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389120" algn="l" defTabSz="1097280" rtl="0" eaLnBrk="1" latinLnBrk="0" hangingPunct="1">
                    <a:defRPr sz="21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GB" sz="3840" b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55%</a:t>
                  </a:r>
                  <a:endParaRPr lang="en-ZA" sz="384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08C6C64-D3D2-4977-A80C-D51782F703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01811" y="2695973"/>
              <a:ext cx="352156" cy="22817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3" name="Image 3" descr="preencoded.png">
            <a:extLst>
              <a:ext uri="{FF2B5EF4-FFF2-40B4-BE49-F238E27FC236}">
                <a16:creationId xmlns:a16="http://schemas.microsoft.com/office/drawing/2014/main" id="{16760460-630B-474F-A7D9-B3BAFB7FF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540" y="1859656"/>
            <a:ext cx="667106" cy="1275162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5643A31-A443-6F29-78DA-69AE6D50B9E0}"/>
              </a:ext>
            </a:extLst>
          </p:cNvPr>
          <p:cNvSpPr/>
          <p:nvPr/>
        </p:nvSpPr>
        <p:spPr>
          <a:xfrm>
            <a:off x="89563" y="515492"/>
            <a:ext cx="4724874" cy="1112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220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Hardware &amp; Network Upgrades</a:t>
            </a:r>
            <a:endParaRPr lang="en-US" sz="22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A56C11-F461-AE8A-6E5C-38BAC8CEF0C8}"/>
              </a:ext>
            </a:extLst>
          </p:cNvPr>
          <p:cNvGrpSpPr/>
          <p:nvPr/>
        </p:nvGrpSpPr>
        <p:grpSpPr>
          <a:xfrm>
            <a:off x="109187" y="1334064"/>
            <a:ext cx="4652373" cy="1404053"/>
            <a:chOff x="9344826" y="1413393"/>
            <a:chExt cx="5941666" cy="1223263"/>
          </a:xfrm>
        </p:grpSpPr>
        <p:pic>
          <p:nvPicPr>
            <p:cNvPr id="7" name="Image 1" descr="preencoded.png">
              <a:extLst>
                <a:ext uri="{FF2B5EF4-FFF2-40B4-BE49-F238E27FC236}">
                  <a16:creationId xmlns:a16="http://schemas.microsoft.com/office/drawing/2014/main" id="{DF6CE8D8-04A7-7ADD-C97E-FDE35403B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44826" y="1413393"/>
              <a:ext cx="818699" cy="1223263"/>
            </a:xfrm>
            <a:prstGeom prst="rect">
              <a:avLst/>
            </a:prstGeom>
          </p:spPr>
        </p:pic>
        <p:sp>
          <p:nvSpPr>
            <p:cNvPr id="9" name="Text 1">
              <a:extLst>
                <a:ext uri="{FF2B5EF4-FFF2-40B4-BE49-F238E27FC236}">
                  <a16:creationId xmlns:a16="http://schemas.microsoft.com/office/drawing/2014/main" id="{0593FF26-F5D7-9BA5-6E57-29A28E850D0D}"/>
                </a:ext>
              </a:extLst>
            </p:cNvPr>
            <p:cNvSpPr/>
            <p:nvPr/>
          </p:nvSpPr>
          <p:spPr>
            <a:xfrm>
              <a:off x="10391265" y="1478909"/>
              <a:ext cx="2193469" cy="2684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400" b="1">
                  <a:solidFill>
                    <a:srgbClr val="CFD0D8"/>
                  </a:solidFill>
                  <a:latin typeface="Arial" panose="020B0604020202020204" pitchFamily="34" charset="0"/>
                  <a:ea typeface="Roboto Medium" pitchFamily="34" charset="-122"/>
                  <a:cs typeface="Arial" panose="020B0604020202020204" pitchFamily="34" charset="0"/>
                </a:rPr>
                <a:t>Server Replacement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 2">
              <a:extLst>
                <a:ext uri="{FF2B5EF4-FFF2-40B4-BE49-F238E27FC236}">
                  <a16:creationId xmlns:a16="http://schemas.microsoft.com/office/drawing/2014/main" id="{DF2D99D3-F0EE-EB38-E6AA-B81C04E80791}"/>
                </a:ext>
              </a:extLst>
            </p:cNvPr>
            <p:cNvSpPr/>
            <p:nvPr/>
          </p:nvSpPr>
          <p:spPr>
            <a:xfrm>
              <a:off x="10391265" y="1850468"/>
              <a:ext cx="4895227" cy="54988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1200">
                  <a:solidFill>
                    <a:srgbClr val="CFD0D8"/>
                  </a:solidFill>
                  <a:latin typeface="Arial" panose="020B0604020202020204" pitchFamily="34" charset="0"/>
                  <a:ea typeface="Roboto" pitchFamily="34" charset="-122"/>
                  <a:cs typeface="Arial" panose="020B0604020202020204" pitchFamily="34" charset="0"/>
                </a:rPr>
                <a:t>Upgrade to high-performance servers to handle increased workloads and data storage.</a:t>
              </a:r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FD4E4E8-02B4-0D33-2949-1AFE6552CACB}"/>
              </a:ext>
            </a:extLst>
          </p:cNvPr>
          <p:cNvGrpSpPr/>
          <p:nvPr/>
        </p:nvGrpSpPr>
        <p:grpSpPr>
          <a:xfrm>
            <a:off x="85863" y="2912156"/>
            <a:ext cx="4829992" cy="1263323"/>
            <a:chOff x="9250786" y="2771090"/>
            <a:chExt cx="5832265" cy="1285760"/>
          </a:xfrm>
        </p:grpSpPr>
        <p:pic>
          <p:nvPicPr>
            <p:cNvPr id="11" name="Image 2" descr="preencoded.png">
              <a:extLst>
                <a:ext uri="{FF2B5EF4-FFF2-40B4-BE49-F238E27FC236}">
                  <a16:creationId xmlns:a16="http://schemas.microsoft.com/office/drawing/2014/main" id="{5480D8D7-559B-9890-D53E-C7BD47864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0786" y="2771090"/>
              <a:ext cx="780949" cy="1285760"/>
            </a:xfrm>
            <a:prstGeom prst="rect">
              <a:avLst/>
            </a:prstGeom>
          </p:spPr>
        </p:pic>
        <p:sp>
          <p:nvSpPr>
            <p:cNvPr id="12" name="Text 3">
              <a:extLst>
                <a:ext uri="{FF2B5EF4-FFF2-40B4-BE49-F238E27FC236}">
                  <a16:creationId xmlns:a16="http://schemas.microsoft.com/office/drawing/2014/main" id="{BAFA5CCA-346D-79E3-74E2-50FEA94800A3}"/>
                </a:ext>
              </a:extLst>
            </p:cNvPr>
            <p:cNvSpPr/>
            <p:nvPr/>
          </p:nvSpPr>
          <p:spPr>
            <a:xfrm>
              <a:off x="10193056" y="2863478"/>
              <a:ext cx="3619685" cy="2684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400" b="1">
                  <a:solidFill>
                    <a:srgbClr val="CFD0D8"/>
                  </a:solidFill>
                  <a:latin typeface="Arial" panose="020B0604020202020204" pitchFamily="34" charset="0"/>
                  <a:ea typeface="Roboto Medium" pitchFamily="34" charset="-122"/>
                  <a:cs typeface="Arial" panose="020B0604020202020204" pitchFamily="34" charset="0"/>
                </a:rPr>
                <a:t>Network Infrastructure Enhancement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 4">
              <a:extLst>
                <a:ext uri="{FF2B5EF4-FFF2-40B4-BE49-F238E27FC236}">
                  <a16:creationId xmlns:a16="http://schemas.microsoft.com/office/drawing/2014/main" id="{FE035906-2082-979B-F45A-CC50DAD0FDB1}"/>
                </a:ext>
              </a:extLst>
            </p:cNvPr>
            <p:cNvSpPr/>
            <p:nvPr/>
          </p:nvSpPr>
          <p:spPr>
            <a:xfrm>
              <a:off x="10187824" y="3187064"/>
              <a:ext cx="4895227" cy="54988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1200">
                  <a:solidFill>
                    <a:srgbClr val="CFD0D8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Expand network capacity with high-speed routers and switches for faster data transfer.</a:t>
              </a:r>
              <a:endParaRPr lang="en-US" sz="12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E77834-047B-BD13-3485-1027DD0D9419}"/>
              </a:ext>
            </a:extLst>
          </p:cNvPr>
          <p:cNvGrpSpPr/>
          <p:nvPr/>
        </p:nvGrpSpPr>
        <p:grpSpPr>
          <a:xfrm>
            <a:off x="9771540" y="625878"/>
            <a:ext cx="4858860" cy="1275162"/>
            <a:chOff x="9250786" y="4056850"/>
            <a:chExt cx="6035706" cy="1374890"/>
          </a:xfrm>
        </p:grpSpPr>
        <p:pic>
          <p:nvPicPr>
            <p:cNvPr id="17" name="Image 3" descr="preencoded.png">
              <a:extLst>
                <a:ext uri="{FF2B5EF4-FFF2-40B4-BE49-F238E27FC236}">
                  <a16:creationId xmlns:a16="http://schemas.microsoft.com/office/drawing/2014/main" id="{66F37FE6-56F5-2E41-CE6C-948AF5F9C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0786" y="4056850"/>
              <a:ext cx="828683" cy="1374890"/>
            </a:xfrm>
            <a:prstGeom prst="rect">
              <a:avLst/>
            </a:prstGeom>
          </p:spPr>
        </p:pic>
        <p:sp>
          <p:nvSpPr>
            <p:cNvPr id="33" name="Text 5">
              <a:extLst>
                <a:ext uri="{FF2B5EF4-FFF2-40B4-BE49-F238E27FC236}">
                  <a16:creationId xmlns:a16="http://schemas.microsoft.com/office/drawing/2014/main" id="{E9E1D78D-5F88-CD52-1012-178D65597AF3}"/>
                </a:ext>
              </a:extLst>
            </p:cNvPr>
            <p:cNvSpPr/>
            <p:nvPr/>
          </p:nvSpPr>
          <p:spPr>
            <a:xfrm>
              <a:off x="10391265" y="4228688"/>
              <a:ext cx="2193469" cy="2684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400" b="1">
                  <a:solidFill>
                    <a:srgbClr val="CFD0D8"/>
                  </a:solidFill>
                  <a:latin typeface="Arial" panose="020B0604020202020204" pitchFamily="34" charset="0"/>
                  <a:ea typeface="Roboto Medium" pitchFamily="34" charset="-122"/>
                  <a:cs typeface="Arial" panose="020B0604020202020204" pitchFamily="34" charset="0"/>
                </a:rPr>
                <a:t>Wi-Fi 6 Deployment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 6">
              <a:extLst>
                <a:ext uri="{FF2B5EF4-FFF2-40B4-BE49-F238E27FC236}">
                  <a16:creationId xmlns:a16="http://schemas.microsoft.com/office/drawing/2014/main" id="{CF51D1F5-DB4C-9B92-855A-D230669643FE}"/>
                </a:ext>
              </a:extLst>
            </p:cNvPr>
            <p:cNvSpPr/>
            <p:nvPr/>
          </p:nvSpPr>
          <p:spPr>
            <a:xfrm>
              <a:off x="10391265" y="4600248"/>
              <a:ext cx="4895227" cy="54988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1200">
                  <a:solidFill>
                    <a:srgbClr val="CFD0D8"/>
                  </a:solidFill>
                  <a:latin typeface="Arial" panose="020B0604020202020204" pitchFamily="34" charset="0"/>
                  <a:ea typeface="Roboto" pitchFamily="34" charset="-122"/>
                  <a:cs typeface="Arial" panose="020B0604020202020204" pitchFamily="34" charset="0"/>
                </a:rPr>
                <a:t>Implement Wi-Fi 6 access points for improved wireless connectivity throughout the hospital.</a:t>
              </a:r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4" name="Text 5">
            <a:extLst>
              <a:ext uri="{FF2B5EF4-FFF2-40B4-BE49-F238E27FC236}">
                <a16:creationId xmlns:a16="http://schemas.microsoft.com/office/drawing/2014/main" id="{CFF83EA5-BCB9-438B-8A0B-3BAF66CA019D}"/>
              </a:ext>
            </a:extLst>
          </p:cNvPr>
          <p:cNvSpPr/>
          <p:nvPr/>
        </p:nvSpPr>
        <p:spPr>
          <a:xfrm>
            <a:off x="10590572" y="1909762"/>
            <a:ext cx="1765785" cy="248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400" b="1">
                <a:solidFill>
                  <a:srgbClr val="CFD0D8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Next-Generation Firewalls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 6">
            <a:extLst>
              <a:ext uri="{FF2B5EF4-FFF2-40B4-BE49-F238E27FC236}">
                <a16:creationId xmlns:a16="http://schemas.microsoft.com/office/drawing/2014/main" id="{A3913966-5258-48D7-992A-6C46BED6F809}"/>
              </a:ext>
            </a:extLst>
          </p:cNvPr>
          <p:cNvSpPr/>
          <p:nvPr/>
        </p:nvSpPr>
        <p:spPr>
          <a:xfrm>
            <a:off x="10602272" y="2135741"/>
            <a:ext cx="3940752" cy="509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200">
                <a:solidFill>
                  <a:srgbClr val="CFD0D8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Deploy advanced firewalls to detect and block malicious traffic.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4271AAC-0296-4C5D-8A9C-AAA52E146CF3}"/>
              </a:ext>
            </a:extLst>
          </p:cNvPr>
          <p:cNvGrpSpPr/>
          <p:nvPr/>
        </p:nvGrpSpPr>
        <p:grpSpPr>
          <a:xfrm>
            <a:off x="9771540" y="3134817"/>
            <a:ext cx="4637987" cy="1345039"/>
            <a:chOff x="9355684" y="2538967"/>
            <a:chExt cx="5797641" cy="1368928"/>
          </a:xfrm>
        </p:grpSpPr>
        <p:pic>
          <p:nvPicPr>
            <p:cNvPr id="127" name="Image 2" descr="preencoded.png">
              <a:extLst>
                <a:ext uri="{FF2B5EF4-FFF2-40B4-BE49-F238E27FC236}">
                  <a16:creationId xmlns:a16="http://schemas.microsoft.com/office/drawing/2014/main" id="{B757C452-06F8-4AB2-8532-5FE642160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5684" y="2538967"/>
              <a:ext cx="833905" cy="1368928"/>
            </a:xfrm>
            <a:prstGeom prst="rect">
              <a:avLst/>
            </a:prstGeom>
          </p:spPr>
        </p:pic>
        <p:sp>
          <p:nvSpPr>
            <p:cNvPr id="128" name="Text 3">
              <a:extLst>
                <a:ext uri="{FF2B5EF4-FFF2-40B4-BE49-F238E27FC236}">
                  <a16:creationId xmlns:a16="http://schemas.microsoft.com/office/drawing/2014/main" id="{C80561C2-B5B8-48C9-8715-0C1F78B9A807}"/>
                </a:ext>
              </a:extLst>
            </p:cNvPr>
            <p:cNvSpPr/>
            <p:nvPr/>
          </p:nvSpPr>
          <p:spPr>
            <a:xfrm>
              <a:off x="10265598" y="2627572"/>
              <a:ext cx="3619684" cy="2684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400" b="1">
                  <a:solidFill>
                    <a:srgbClr val="CFD0D8"/>
                  </a:solidFill>
                  <a:latin typeface="Arial" panose="020B0604020202020204" pitchFamily="34" charset="0"/>
                  <a:ea typeface="Roboto" pitchFamily="34" charset="-122"/>
                  <a:cs typeface="Arial" panose="020B0604020202020204" pitchFamily="34" charset="0"/>
                </a:rPr>
                <a:t>End-to-End Encryption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Text 4">
              <a:extLst>
                <a:ext uri="{FF2B5EF4-FFF2-40B4-BE49-F238E27FC236}">
                  <a16:creationId xmlns:a16="http://schemas.microsoft.com/office/drawing/2014/main" id="{EADDE2AF-7CAD-46CA-8418-64A2EB5F48EF}"/>
                </a:ext>
              </a:extLst>
            </p:cNvPr>
            <p:cNvSpPr/>
            <p:nvPr/>
          </p:nvSpPr>
          <p:spPr>
            <a:xfrm>
              <a:off x="10258097" y="2876349"/>
              <a:ext cx="4895228" cy="54988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200">
                  <a:solidFill>
                    <a:srgbClr val="CFD0D8"/>
                  </a:solidFill>
                  <a:latin typeface="Arial" panose="020B0604020202020204" pitchFamily="34" charset="0"/>
                  <a:ea typeface="Roboto" pitchFamily="34" charset="-122"/>
                  <a:cs typeface="Arial" panose="020B0604020202020204" pitchFamily="34" charset="0"/>
                </a:rPr>
                <a:t>Implement strong encryption protocols to protect sensitive patient data in transit and at rest.</a:t>
              </a:r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9B40367-FB9C-4E00-88D8-7A23EE165586}"/>
              </a:ext>
            </a:extLst>
          </p:cNvPr>
          <p:cNvGrpSpPr/>
          <p:nvPr/>
        </p:nvGrpSpPr>
        <p:grpSpPr>
          <a:xfrm>
            <a:off x="10866627" y="4479856"/>
            <a:ext cx="4053375" cy="1366373"/>
            <a:chOff x="10401837" y="2523218"/>
            <a:chExt cx="4894492" cy="1390641"/>
          </a:xfrm>
        </p:grpSpPr>
        <p:pic>
          <p:nvPicPr>
            <p:cNvPr id="131" name="Image 2" descr="preencoded.png">
              <a:extLst>
                <a:ext uri="{FF2B5EF4-FFF2-40B4-BE49-F238E27FC236}">
                  <a16:creationId xmlns:a16="http://schemas.microsoft.com/office/drawing/2014/main" id="{7C8DF8E0-7226-4931-BEB3-90B52F9E6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01837" y="2523218"/>
              <a:ext cx="804026" cy="1390641"/>
            </a:xfrm>
            <a:prstGeom prst="rect">
              <a:avLst/>
            </a:prstGeom>
          </p:spPr>
        </p:pic>
        <p:sp>
          <p:nvSpPr>
            <p:cNvPr id="132" name="Text 3">
              <a:extLst>
                <a:ext uri="{FF2B5EF4-FFF2-40B4-BE49-F238E27FC236}">
                  <a16:creationId xmlns:a16="http://schemas.microsoft.com/office/drawing/2014/main" id="{C12EF2E8-21EC-49BD-848E-10BEDDCEA0FF}"/>
                </a:ext>
              </a:extLst>
            </p:cNvPr>
            <p:cNvSpPr/>
            <p:nvPr/>
          </p:nvSpPr>
          <p:spPr>
            <a:xfrm>
              <a:off x="11389495" y="2623240"/>
              <a:ext cx="3619685" cy="2684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400" b="1">
                  <a:solidFill>
                    <a:srgbClr val="CFD0D8"/>
                  </a:solidFill>
                  <a:latin typeface="Arial" panose="020B0604020202020204" pitchFamily="34" charset="0"/>
                  <a:ea typeface="Roboto" pitchFamily="34" charset="-122"/>
                  <a:cs typeface="Arial" panose="020B0604020202020204" pitchFamily="34" charset="0"/>
                </a:rPr>
                <a:t>Role-Based Access Control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Text 4">
              <a:extLst>
                <a:ext uri="{FF2B5EF4-FFF2-40B4-BE49-F238E27FC236}">
                  <a16:creationId xmlns:a16="http://schemas.microsoft.com/office/drawing/2014/main" id="{20F2E4C4-E999-452A-8EF3-2D6EFF498133}"/>
                </a:ext>
              </a:extLst>
            </p:cNvPr>
            <p:cNvSpPr/>
            <p:nvPr/>
          </p:nvSpPr>
          <p:spPr>
            <a:xfrm>
              <a:off x="11389494" y="2884151"/>
              <a:ext cx="3906835" cy="54988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200">
                  <a:solidFill>
                    <a:srgbClr val="CFD0D8"/>
                  </a:solidFill>
                  <a:latin typeface="Arial" panose="020B0604020202020204" pitchFamily="34" charset="0"/>
                  <a:ea typeface="Roboto" pitchFamily="34" charset="-122"/>
                  <a:cs typeface="Arial" panose="020B0604020202020204" pitchFamily="34" charset="0"/>
                </a:rPr>
                <a:t>Grant users access only to the data and systems they need for their roles.</a:t>
              </a:r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8806597-1046-4C10-A862-A48E444D670D}"/>
              </a:ext>
            </a:extLst>
          </p:cNvPr>
          <p:cNvGrpSpPr/>
          <p:nvPr/>
        </p:nvGrpSpPr>
        <p:grpSpPr>
          <a:xfrm>
            <a:off x="76341" y="3526388"/>
            <a:ext cx="4448187" cy="2086451"/>
            <a:chOff x="54010" y="1731309"/>
            <a:chExt cx="4724874" cy="2293619"/>
          </a:xfrm>
        </p:grpSpPr>
        <p:sp>
          <p:nvSpPr>
            <p:cNvPr id="135" name="Text 0">
              <a:extLst>
                <a:ext uri="{FF2B5EF4-FFF2-40B4-BE49-F238E27FC236}">
                  <a16:creationId xmlns:a16="http://schemas.microsoft.com/office/drawing/2014/main" id="{03BD2587-3A03-4ADA-B6F4-24AA34350B63}"/>
                </a:ext>
              </a:extLst>
            </p:cNvPr>
            <p:cNvSpPr/>
            <p:nvPr/>
          </p:nvSpPr>
          <p:spPr>
            <a:xfrm>
              <a:off x="54010" y="1731309"/>
              <a:ext cx="4724874" cy="11125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5400"/>
                </a:lnSpc>
                <a:buNone/>
              </a:pPr>
              <a:endParaRPr lang="en-US" sz="2200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9DBAFC9-3F6D-4389-9595-17FA14E69A77}"/>
                </a:ext>
              </a:extLst>
            </p:cNvPr>
            <p:cNvGrpSpPr/>
            <p:nvPr/>
          </p:nvGrpSpPr>
          <p:grpSpPr>
            <a:xfrm>
              <a:off x="83868" y="2625082"/>
              <a:ext cx="3306510" cy="1399846"/>
              <a:chOff x="9357895" y="1478909"/>
              <a:chExt cx="4222829" cy="1219597"/>
            </a:xfrm>
          </p:grpSpPr>
          <p:pic>
            <p:nvPicPr>
              <p:cNvPr id="137" name="Image 1" descr="preencoded.png">
                <a:extLst>
                  <a:ext uri="{FF2B5EF4-FFF2-40B4-BE49-F238E27FC236}">
                    <a16:creationId xmlns:a16="http://schemas.microsoft.com/office/drawing/2014/main" id="{B8EA58D3-A8BE-4A6D-B11B-323A3F1E4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57895" y="1488567"/>
                <a:ext cx="877349" cy="1209939"/>
              </a:xfrm>
              <a:prstGeom prst="rect">
                <a:avLst/>
              </a:prstGeom>
            </p:spPr>
          </p:pic>
          <p:sp>
            <p:nvSpPr>
              <p:cNvPr id="138" name="Text 1">
                <a:extLst>
                  <a:ext uri="{FF2B5EF4-FFF2-40B4-BE49-F238E27FC236}">
                    <a16:creationId xmlns:a16="http://schemas.microsoft.com/office/drawing/2014/main" id="{3392907E-9BBB-4F01-96F7-9AEAA272D533}"/>
                  </a:ext>
                </a:extLst>
              </p:cNvPr>
              <p:cNvSpPr/>
              <p:nvPr/>
            </p:nvSpPr>
            <p:spPr>
              <a:xfrm>
                <a:off x="10391263" y="1478909"/>
                <a:ext cx="3189461" cy="268456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2850"/>
                  </a:lnSpc>
                  <a:buNone/>
                </a:pPr>
                <a:r>
                  <a:rPr lang="en-US" sz="1400" b="1">
                    <a:solidFill>
                      <a:srgbClr val="CFD0D8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Multi-Factor Authentication (MFA)</a:t>
                </a:r>
                <a:endParaRPr lang="en-US" sz="1400" b="1"/>
              </a:p>
            </p:txBody>
          </p:sp>
          <p:sp>
            <p:nvSpPr>
              <p:cNvPr id="139" name="Text 2">
                <a:extLst>
                  <a:ext uri="{FF2B5EF4-FFF2-40B4-BE49-F238E27FC236}">
                    <a16:creationId xmlns:a16="http://schemas.microsoft.com/office/drawing/2014/main" id="{BF6583BB-B834-4BEC-B755-2AB6D067327C}"/>
                  </a:ext>
                </a:extLst>
              </p:cNvPr>
              <p:cNvSpPr/>
              <p:nvPr/>
            </p:nvSpPr>
            <p:spPr>
              <a:xfrm>
                <a:off x="10391264" y="1850468"/>
                <a:ext cx="3140305" cy="54988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>
                  <a:lnSpc>
                    <a:spcPts val="2850"/>
                  </a:lnSpc>
                  <a:buNone/>
                </a:pPr>
                <a:r>
                  <a:rPr lang="en-US" sz="1200">
                    <a:solidFill>
                      <a:srgbClr val="CFD0D8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Require multiple authentication factors to prevent unauthorized access to systems.</a:t>
                </a:r>
                <a:endParaRPr lang="en-US" sz="1200"/>
              </a:p>
            </p:txBody>
          </p:sp>
        </p:grp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095A3448-199A-4264-961D-A01AC0E5B681}"/>
              </a:ext>
            </a:extLst>
          </p:cNvPr>
          <p:cNvSpPr txBox="1"/>
          <p:nvPr/>
        </p:nvSpPr>
        <p:spPr>
          <a:xfrm>
            <a:off x="262467" y="4804667"/>
            <a:ext cx="257132" cy="400110"/>
          </a:xfrm>
          <a:prstGeom prst="rect">
            <a:avLst/>
          </a:prstGeom>
          <a:solidFill>
            <a:srgbClr val="182567"/>
          </a:solidFill>
        </p:spPr>
        <p:txBody>
          <a:bodyPr wrap="square" rtlCol="0">
            <a:spAutoFit/>
          </a:bodyPr>
          <a:lstStyle/>
          <a:p>
            <a:r>
              <a:rPr lang="en-ZA" sz="2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92C871B-B5ED-49C6-8A1B-BFC3922559CE}"/>
              </a:ext>
            </a:extLst>
          </p:cNvPr>
          <p:cNvSpPr txBox="1"/>
          <p:nvPr/>
        </p:nvSpPr>
        <p:spPr>
          <a:xfrm>
            <a:off x="9958408" y="1098204"/>
            <a:ext cx="257132" cy="400110"/>
          </a:xfrm>
          <a:prstGeom prst="rect">
            <a:avLst/>
          </a:prstGeom>
          <a:solidFill>
            <a:srgbClr val="182567"/>
          </a:solidFill>
        </p:spPr>
        <p:txBody>
          <a:bodyPr wrap="square" rtlCol="0">
            <a:spAutoFit/>
          </a:bodyPr>
          <a:lstStyle/>
          <a:p>
            <a:r>
              <a:rPr lang="en-ZA" sz="20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9C3578F-5F89-42B8-9E2D-5D30E2C349F3}"/>
              </a:ext>
            </a:extLst>
          </p:cNvPr>
          <p:cNvSpPr txBox="1"/>
          <p:nvPr/>
        </p:nvSpPr>
        <p:spPr>
          <a:xfrm>
            <a:off x="9955811" y="2319089"/>
            <a:ext cx="257132" cy="400110"/>
          </a:xfrm>
          <a:prstGeom prst="rect">
            <a:avLst/>
          </a:prstGeom>
          <a:solidFill>
            <a:srgbClr val="182567"/>
          </a:solidFill>
        </p:spPr>
        <p:txBody>
          <a:bodyPr wrap="square" rtlCol="0">
            <a:spAutoFit/>
          </a:bodyPr>
          <a:lstStyle/>
          <a:p>
            <a:r>
              <a:rPr lang="en-ZA" sz="200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23631A1-6570-491B-B3E7-54001BB8CCE2}"/>
              </a:ext>
            </a:extLst>
          </p:cNvPr>
          <p:cNvSpPr txBox="1"/>
          <p:nvPr/>
        </p:nvSpPr>
        <p:spPr>
          <a:xfrm>
            <a:off x="11071646" y="4974666"/>
            <a:ext cx="257132" cy="400110"/>
          </a:xfrm>
          <a:prstGeom prst="rect">
            <a:avLst/>
          </a:prstGeom>
          <a:solidFill>
            <a:srgbClr val="182567"/>
          </a:solidFill>
        </p:spPr>
        <p:txBody>
          <a:bodyPr wrap="square" rtlCol="0">
            <a:spAutoFit/>
          </a:bodyPr>
          <a:lstStyle/>
          <a:p>
            <a:r>
              <a:rPr lang="en-ZA" sz="20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4661CA5-6CEA-4555-A365-26CAAA21B467}"/>
              </a:ext>
            </a:extLst>
          </p:cNvPr>
          <p:cNvSpPr txBox="1"/>
          <p:nvPr/>
        </p:nvSpPr>
        <p:spPr>
          <a:xfrm>
            <a:off x="9976655" y="3593923"/>
            <a:ext cx="257132" cy="400110"/>
          </a:xfrm>
          <a:prstGeom prst="rect">
            <a:avLst/>
          </a:prstGeom>
          <a:solidFill>
            <a:srgbClr val="182567"/>
          </a:solidFill>
        </p:spPr>
        <p:txBody>
          <a:bodyPr wrap="square" rtlCol="0">
            <a:spAutoFit/>
          </a:bodyPr>
          <a:lstStyle/>
          <a:p>
            <a:r>
              <a:rPr lang="en-ZA" sz="20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AF10F53-D7D0-44F8-A4DE-0104603E36EA}"/>
              </a:ext>
            </a:extLst>
          </p:cNvPr>
          <p:cNvSpPr txBox="1"/>
          <p:nvPr/>
        </p:nvSpPr>
        <p:spPr>
          <a:xfrm>
            <a:off x="278495" y="3356634"/>
            <a:ext cx="257132" cy="400110"/>
          </a:xfrm>
          <a:prstGeom prst="rect">
            <a:avLst/>
          </a:prstGeom>
          <a:solidFill>
            <a:srgbClr val="182567"/>
          </a:solidFill>
        </p:spPr>
        <p:txBody>
          <a:bodyPr wrap="square" rtlCol="0">
            <a:spAutoFit/>
          </a:bodyPr>
          <a:lstStyle/>
          <a:p>
            <a:r>
              <a:rPr lang="en-ZA" sz="2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D38C28B-2D21-4455-8293-8CD8F809F550}"/>
              </a:ext>
            </a:extLst>
          </p:cNvPr>
          <p:cNvSpPr txBox="1"/>
          <p:nvPr/>
        </p:nvSpPr>
        <p:spPr>
          <a:xfrm>
            <a:off x="299256" y="1833569"/>
            <a:ext cx="257132" cy="400110"/>
          </a:xfrm>
          <a:prstGeom prst="rect">
            <a:avLst/>
          </a:prstGeom>
          <a:solidFill>
            <a:srgbClr val="182567"/>
          </a:solidFill>
        </p:spPr>
        <p:txBody>
          <a:bodyPr wrap="square" rtlCol="0">
            <a:spAutoFit/>
          </a:bodyPr>
          <a:lstStyle/>
          <a:p>
            <a:r>
              <a:rPr lang="en-ZA" sz="200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88835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4" grpId="0" animBg="1"/>
      <p:bldP spid="1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ock Arc 7">
            <a:extLst>
              <a:ext uri="{FF2B5EF4-FFF2-40B4-BE49-F238E27FC236}">
                <a16:creationId xmlns:a16="http://schemas.microsoft.com/office/drawing/2014/main" id="{F2742691-5FEF-4E60-A644-E23DAF693D9D}"/>
              </a:ext>
            </a:extLst>
          </p:cNvPr>
          <p:cNvSpPr/>
          <p:nvPr/>
        </p:nvSpPr>
        <p:spPr>
          <a:xfrm>
            <a:off x="2268856" y="3326129"/>
            <a:ext cx="8903971" cy="8985613"/>
          </a:xfrm>
          <a:prstGeom prst="blockArc">
            <a:avLst>
              <a:gd name="adj1" fmla="val 10478610"/>
              <a:gd name="adj2" fmla="val 356887"/>
              <a:gd name="adj3" fmla="val 8261"/>
            </a:avLst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ZA" sz="2592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2E9E43CD-8308-4FBB-8CD4-DBFC80AD1974}"/>
              </a:ext>
            </a:extLst>
          </p:cNvPr>
          <p:cNvSpPr/>
          <p:nvPr/>
        </p:nvSpPr>
        <p:spPr>
          <a:xfrm>
            <a:off x="3440430" y="4776652"/>
            <a:ext cx="6629401" cy="6583679"/>
          </a:xfrm>
          <a:prstGeom prst="blockArc">
            <a:avLst>
              <a:gd name="adj1" fmla="val 19969020"/>
              <a:gd name="adj2" fmla="val 199328"/>
              <a:gd name="adj3" fmla="val 8609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ZA" sz="2592">
              <a:solidFill>
                <a:schemeClr val="tx1"/>
              </a:solidFill>
            </a:endParaRPr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3EB878A4-9BA8-41B0-9F4A-E00C3EFD133B}"/>
              </a:ext>
            </a:extLst>
          </p:cNvPr>
          <p:cNvSpPr/>
          <p:nvPr/>
        </p:nvSpPr>
        <p:spPr>
          <a:xfrm>
            <a:off x="3457573" y="4776651"/>
            <a:ext cx="6629401" cy="6583679"/>
          </a:xfrm>
          <a:prstGeom prst="blockArc">
            <a:avLst>
              <a:gd name="adj1" fmla="val 10609164"/>
              <a:gd name="adj2" fmla="val 199328"/>
              <a:gd name="adj3" fmla="val 8609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ZA" sz="2592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851BD7-5E9E-4F8E-AC5E-E00850A9175C}"/>
              </a:ext>
            </a:extLst>
          </p:cNvPr>
          <p:cNvGrpSpPr/>
          <p:nvPr/>
        </p:nvGrpSpPr>
        <p:grpSpPr>
          <a:xfrm>
            <a:off x="2286000" y="3326130"/>
            <a:ext cx="10919081" cy="8985613"/>
            <a:chOff x="2286000" y="3326130"/>
            <a:chExt cx="10919081" cy="8985613"/>
          </a:xfrm>
        </p:grpSpPr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FF5CBB57-71AE-42D8-9AFD-A4972099C42F}"/>
                </a:ext>
              </a:extLst>
            </p:cNvPr>
            <p:cNvSpPr/>
            <p:nvPr/>
          </p:nvSpPr>
          <p:spPr>
            <a:xfrm>
              <a:off x="2286000" y="3326130"/>
              <a:ext cx="8903971" cy="8985613"/>
            </a:xfrm>
            <a:prstGeom prst="blockArc">
              <a:avLst>
                <a:gd name="adj1" fmla="val 12402819"/>
                <a:gd name="adj2" fmla="val 356887"/>
                <a:gd name="adj3" fmla="val 8261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ZA" sz="2592">
                <a:solidFill>
                  <a:schemeClr val="tx1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849A882-6EE5-4EF0-B708-48CFDDD11CD0}"/>
                </a:ext>
              </a:extLst>
            </p:cNvPr>
            <p:cNvGrpSpPr/>
            <p:nvPr/>
          </p:nvGrpSpPr>
          <p:grpSpPr>
            <a:xfrm>
              <a:off x="11449433" y="4389121"/>
              <a:ext cx="1755648" cy="1198448"/>
              <a:chOff x="2867024" y="1711595"/>
              <a:chExt cx="1684656" cy="1151347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FCEE29-868A-43BF-8DFC-B64B602D8A65}"/>
                  </a:ext>
                </a:extLst>
              </p:cNvPr>
              <p:cNvSpPr txBox="1"/>
              <p:nvPr/>
            </p:nvSpPr>
            <p:spPr>
              <a:xfrm>
                <a:off x="2867024" y="2508125"/>
                <a:ext cx="1684656" cy="354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1680" b="1">
                    <a:solidFill>
                      <a:schemeClr val="bg1"/>
                    </a:solidFill>
                  </a:rPr>
                  <a:t>LATENCY</a:t>
                </a:r>
                <a:endParaRPr lang="en-ZA" sz="168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6A6B9A8-B161-413A-96C2-0431C6814CAF}"/>
                  </a:ext>
                </a:extLst>
              </p:cNvPr>
              <p:cNvSpPr txBox="1"/>
              <p:nvPr/>
            </p:nvSpPr>
            <p:spPr>
              <a:xfrm>
                <a:off x="3034348" y="1711595"/>
                <a:ext cx="1314132" cy="745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432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13%</a:t>
                </a:r>
                <a:endParaRPr lang="en-ZA" sz="432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C753FE0-39F2-43B8-8C28-F9E86D731FE0}"/>
              </a:ext>
            </a:extLst>
          </p:cNvPr>
          <p:cNvGrpSpPr/>
          <p:nvPr/>
        </p:nvGrpSpPr>
        <p:grpSpPr>
          <a:xfrm>
            <a:off x="408048" y="0"/>
            <a:ext cx="11332848" cy="10289177"/>
            <a:chOff x="408048" y="0"/>
            <a:chExt cx="11332848" cy="10289177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12C2226A-06A1-4BDB-A9AB-CDC867139A8B}"/>
                </a:ext>
              </a:extLst>
            </p:cNvPr>
            <p:cNvSpPr/>
            <p:nvPr/>
          </p:nvSpPr>
          <p:spPr>
            <a:xfrm>
              <a:off x="4543426" y="5847805"/>
              <a:ext cx="4389120" cy="4441370"/>
            </a:xfrm>
            <a:prstGeom prst="blockArc">
              <a:avLst>
                <a:gd name="adj1" fmla="val 11382963"/>
                <a:gd name="adj2" fmla="val 440535"/>
                <a:gd name="adj3" fmla="val 14918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ZA" sz="2592">
                <a:solidFill>
                  <a:schemeClr val="tx1"/>
                </a:solidFill>
              </a:endParaRPr>
            </a:p>
          </p:txBody>
        </p:sp>
        <p:sp>
          <p:nvSpPr>
            <p:cNvPr id="14" name="Block Arc 13">
              <a:extLst>
                <a:ext uri="{FF2B5EF4-FFF2-40B4-BE49-F238E27FC236}">
                  <a16:creationId xmlns:a16="http://schemas.microsoft.com/office/drawing/2014/main" id="{F456FD75-CA19-44AB-BF15-83D500160227}"/>
                </a:ext>
              </a:extLst>
            </p:cNvPr>
            <p:cNvSpPr/>
            <p:nvPr/>
          </p:nvSpPr>
          <p:spPr>
            <a:xfrm>
              <a:off x="4543426" y="5847807"/>
              <a:ext cx="4389120" cy="4441370"/>
            </a:xfrm>
            <a:prstGeom prst="blockArc">
              <a:avLst>
                <a:gd name="adj1" fmla="val 10514611"/>
                <a:gd name="adj2" fmla="val 440535"/>
                <a:gd name="adj3" fmla="val 14918"/>
              </a:avLst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ZA" sz="2592">
                <a:solidFill>
                  <a:schemeClr val="tx1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20B184-F37A-48F0-919D-B0CC5A529F81}"/>
                </a:ext>
              </a:extLst>
            </p:cNvPr>
            <p:cNvGrpSpPr/>
            <p:nvPr/>
          </p:nvGrpSpPr>
          <p:grpSpPr>
            <a:xfrm>
              <a:off x="408048" y="4776652"/>
              <a:ext cx="2021587" cy="1399034"/>
              <a:chOff x="2867024" y="1711595"/>
              <a:chExt cx="1684656" cy="116586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BE0A3F-3C28-4F96-8C5E-8667F8BC04AC}"/>
                  </a:ext>
                </a:extLst>
              </p:cNvPr>
              <p:cNvSpPr txBox="1"/>
              <p:nvPr/>
            </p:nvSpPr>
            <p:spPr>
              <a:xfrm>
                <a:off x="2867024" y="2508125"/>
                <a:ext cx="1684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592">
                    <a:solidFill>
                      <a:schemeClr val="bg1"/>
                    </a:solidFill>
                  </a:rPr>
                  <a:t>PERFORMANCE</a:t>
                </a:r>
                <a:endParaRPr lang="en-ZA" sz="2592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0B52EE-C916-402F-8445-F1A289DB0B0D}"/>
                  </a:ext>
                </a:extLst>
              </p:cNvPr>
              <p:cNvSpPr txBox="1"/>
              <p:nvPr/>
            </p:nvSpPr>
            <p:spPr>
              <a:xfrm>
                <a:off x="3034348" y="1711595"/>
                <a:ext cx="13141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528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82%</a:t>
                </a:r>
                <a:endParaRPr lang="en-ZA" sz="528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1CA7C29-A045-468A-9336-F09DADED195E}"/>
                </a:ext>
              </a:extLst>
            </p:cNvPr>
            <p:cNvGrpSpPr/>
            <p:nvPr/>
          </p:nvGrpSpPr>
          <p:grpSpPr>
            <a:xfrm>
              <a:off x="5710044" y="7120794"/>
              <a:ext cx="2124456" cy="1108808"/>
              <a:chOff x="2867024" y="1711595"/>
              <a:chExt cx="1684656" cy="125714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0E53F9-5020-43E3-BCC5-5C03E36544AB}"/>
                  </a:ext>
                </a:extLst>
              </p:cNvPr>
              <p:cNvSpPr txBox="1"/>
              <p:nvPr/>
            </p:nvSpPr>
            <p:spPr>
              <a:xfrm>
                <a:off x="2867024" y="2508125"/>
                <a:ext cx="1684656" cy="460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1920" b="1">
                    <a:solidFill>
                      <a:schemeClr val="bg1"/>
                    </a:solidFill>
                  </a:rPr>
                  <a:t>DATA SECURITY</a:t>
                </a:r>
                <a:endParaRPr lang="en-ZA" sz="192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3F3B87-41CB-4C15-9692-93C985D4CF16}"/>
                  </a:ext>
                </a:extLst>
              </p:cNvPr>
              <p:cNvSpPr txBox="1"/>
              <p:nvPr/>
            </p:nvSpPr>
            <p:spPr>
              <a:xfrm>
                <a:off x="3034348" y="1711595"/>
                <a:ext cx="1314132" cy="795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59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9456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9184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4048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89120" algn="l" defTabSz="1097280" rtl="0" eaLnBrk="1" latinLnBrk="0" hangingPunct="1"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384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90%</a:t>
                </a:r>
                <a:endParaRPr lang="en-ZA" sz="384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5E85B32-1935-47E9-B382-509007FDEAB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2438208" y="5635711"/>
              <a:ext cx="644221" cy="3435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D2BAD9E-E5A7-4570-B1D4-F7B25BD63962}"/>
                </a:ext>
              </a:extLst>
            </p:cNvPr>
            <p:cNvCxnSpPr>
              <a:stCxn id="4" idx="0"/>
            </p:cNvCxnSpPr>
            <p:nvPr/>
          </p:nvCxnSpPr>
          <p:spPr>
            <a:xfrm>
              <a:off x="4896874" y="7753253"/>
              <a:ext cx="1041324" cy="2081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64F96F-7006-431B-AE7C-DBC6DD19D65D}"/>
                </a:ext>
              </a:extLst>
            </p:cNvPr>
            <p:cNvSpPr txBox="1"/>
            <p:nvPr/>
          </p:nvSpPr>
          <p:spPr>
            <a:xfrm>
              <a:off x="3986784" y="0"/>
              <a:ext cx="6656832" cy="627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459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9184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4048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89120" algn="l" defTabSz="1097280" rtl="0" eaLnBrk="1" latinLnBrk="0" hangingPunct="1">
                <a:defRPr sz="21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36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INFRASTRUCTURE DATA</a:t>
              </a:r>
              <a:endParaRPr lang="en-ZA" sz="336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9FAC986-B0AE-421F-BD91-C312C5351D58}"/>
                </a:ext>
              </a:extLst>
            </p:cNvPr>
            <p:cNvCxnSpPr>
              <a:stCxn id="5" idx="0"/>
            </p:cNvCxnSpPr>
            <p:nvPr/>
          </p:nvCxnSpPr>
          <p:spPr>
            <a:xfrm flipV="1">
              <a:off x="9447350" y="5498592"/>
              <a:ext cx="2293546" cy="11872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2ECF50E-46FF-49D6-BA49-D7AF8B2BE712}"/>
              </a:ext>
            </a:extLst>
          </p:cNvPr>
          <p:cNvSpPr/>
          <p:nvPr/>
        </p:nvSpPr>
        <p:spPr>
          <a:xfrm flipV="1">
            <a:off x="12687658" y="7389851"/>
            <a:ext cx="1828800" cy="7138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5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10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ZA" sz="4450">
                <a:solidFill>
                  <a:srgbClr val="FFFFFF"/>
                </a:solidFill>
                <a:latin typeface="Arial" panose="020B0604020202020204" pitchFamily="34" charset="0"/>
                <a:ea typeface="Roboto Medium" pitchFamily="34" charset="-122"/>
                <a:cs typeface="Arial" panose="020B0604020202020204" pitchFamily="34" charset="0"/>
              </a:rPr>
              <a:t>Staffing and Training </a:t>
            </a:r>
            <a:endParaRPr lang="en-US" sz="44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2276608"/>
            <a:ext cx="8356060" cy="3511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ZA" sz="28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Increase IT support staff to meet the hospital’s needs.</a:t>
            </a:r>
          </a:p>
          <a:p>
            <a:endParaRPr lang="en-ZA" sz="2800" b="0" i="0" u="none" strike="noStrike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ZA" sz="28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Provide regular training for all staff on new IT systems.</a:t>
            </a:r>
          </a:p>
          <a:p>
            <a:endParaRPr lang="en-ZA" sz="2800" b="0" i="0" u="none" strike="noStrike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ZA" sz="28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Establish a help-desk to assist staff with technical issues.</a:t>
            </a:r>
          </a:p>
          <a:p>
            <a:r>
              <a:rPr lang="en-ZA" sz="28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   </a:t>
            </a:r>
          </a:p>
          <a:p>
            <a:r>
              <a:rPr lang="en-ZA" sz="28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Continuous training on cybersecurity best practices.</a:t>
            </a:r>
            <a:endParaRPr lang="en-ZA" sz="2800" b="0" i="0" u="none" strike="noStrike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911446-F30B-CEFB-327C-F835AF806908}"/>
              </a:ext>
            </a:extLst>
          </p:cNvPr>
          <p:cNvSpPr/>
          <p:nvPr/>
        </p:nvSpPr>
        <p:spPr>
          <a:xfrm flipV="1">
            <a:off x="12687658" y="7389851"/>
            <a:ext cx="1828800" cy="7138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13F11225-7B7F-827F-D814-4C2DBCE91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850" y="-82603"/>
            <a:ext cx="5486400" cy="822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14030A-25F0-465B-A155-D8EF3D119A36}"/>
              </a:ext>
            </a:extLst>
          </p:cNvPr>
          <p:cNvSpPr/>
          <p:nvPr/>
        </p:nvSpPr>
        <p:spPr>
          <a:xfrm flipV="1">
            <a:off x="12840058" y="7542251"/>
            <a:ext cx="1828800" cy="7138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31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10c8f44-f469-448f-bc0d-d781288ff01b}" enabled="0" method="" siteId="{e10c8f44-f469-448f-bc0d-d781288ff01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10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Lehlogonolo Dioke Tshehla</cp:lastModifiedBy>
  <cp:revision>5</cp:revision>
  <dcterms:created xsi:type="dcterms:W3CDTF">2024-10-07T17:53:59Z</dcterms:created>
  <dcterms:modified xsi:type="dcterms:W3CDTF">2024-11-10T14:58:13Z</dcterms:modified>
</cp:coreProperties>
</file>